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57" r:id="rId2"/>
    <p:sldId id="264" r:id="rId3"/>
    <p:sldId id="265" r:id="rId4"/>
    <p:sldId id="292" r:id="rId5"/>
    <p:sldId id="291" r:id="rId6"/>
    <p:sldId id="276" r:id="rId7"/>
    <p:sldId id="283" r:id="rId8"/>
    <p:sldId id="282" r:id="rId9"/>
    <p:sldId id="288" r:id="rId10"/>
    <p:sldId id="269" r:id="rId11"/>
    <p:sldId id="289" r:id="rId12"/>
    <p:sldId id="270" r:id="rId13"/>
    <p:sldId id="286" r:id="rId14"/>
    <p:sldId id="287" r:id="rId15"/>
    <p:sldId id="28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4E80"/>
    <a:srgbClr val="764E1C"/>
    <a:srgbClr val="50275A"/>
    <a:srgbClr val="D0CDD1"/>
    <a:srgbClr val="93608E"/>
    <a:srgbClr val="E9E8EA"/>
    <a:srgbClr val="95AF5C"/>
    <a:srgbClr val="F0EAF2"/>
    <a:srgbClr val="D4C1D9"/>
    <a:srgbClr val="D5D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 autoAdjust="0"/>
    <p:restoredTop sz="95885" autoAdjust="0"/>
  </p:normalViewPr>
  <p:slideViewPr>
    <p:cSldViewPr snapToGrid="0">
      <p:cViewPr varScale="1">
        <p:scale>
          <a:sx n="110" d="100"/>
          <a:sy n="110" d="100"/>
        </p:scale>
        <p:origin x="384" y="114"/>
      </p:cViewPr>
      <p:guideLst>
        <p:guide orient="horz" pos="30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8425196850399"/>
          <c:y val="6.5879220839199198E-2"/>
          <c:w val="0.746031692913386"/>
          <c:h val="0.837453786190182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8C-4F87-8B16-E99F5056E8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8C-4F87-8B16-E99F5056E8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8C-4F87-8B16-E99F5056E8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8C-4F87-8B16-E99F5056E8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18C-4F87-8B16-E99F5056E8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18C-4F87-8B16-E99F5056E824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0.16</c:v>
                </c:pt>
                <c:pt idx="2">
                  <c:v>0.21</c:v>
                </c:pt>
                <c:pt idx="3">
                  <c:v>0.19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8C-4F87-8B16-E99F5056E8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914063529405415"/>
          <c:y val="4.9031881384192733E-2"/>
          <c:w val="0.43087782504069133"/>
          <c:h val="0.903941096708005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68C-4A83-A5FD-318B1635CED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8C-4A83-A5FD-318B1635CED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ED-4FE2-A1B9-4A05559C26EE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EED-4FE2-A1B9-4A05559C26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2"/>
                <c:pt idx="0">
                  <c:v>Компания со 100% российским капиталом</c:v>
                </c:pt>
                <c:pt idx="1">
                  <c:v>Компания со 100% иностранным капиталом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C-4A83-A5FD-318B1635C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"/>
      </c:pieChart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ayout>
        <c:manualLayout>
          <c:xMode val="edge"/>
          <c:yMode val="edge"/>
          <c:x val="0"/>
          <c:y val="7.313110754831903E-2"/>
          <c:w val="0.51453987255206646"/>
          <c:h val="0.62757409060798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81257553073505"/>
          <c:y val="0.10138067683068858"/>
          <c:w val="0.97750743590219746"/>
          <c:h val="0.775833559036934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0A-4453-81FB-C3055DEE12F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0A-4453-81FB-C3055DEE12F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417-4DCA-8B89-9106CB6FCD10}"/>
              </c:ext>
            </c:extLst>
          </c:dPt>
          <c:dLbls>
            <c:dLbl>
              <c:idx val="1"/>
              <c:layout>
                <c:manualLayout>
                  <c:x val="8.1665363610298969E-2"/>
                  <c:y val="-0.184222131846597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40A-4453-81FB-C3055DEE12F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417-4DCA-8B89-9106CB6FC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&lt; 100</c:v>
                </c:pt>
                <c:pt idx="1">
                  <c:v>100 - 499</c:v>
                </c:pt>
                <c:pt idx="2">
                  <c:v>≥ 500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</c:v>
                </c:pt>
                <c:pt idx="1">
                  <c:v>0.35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7-4216-9D4A-03CB4CBFB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6068442109337937E-2"/>
          <c:y val="0.18605418754786954"/>
          <c:w val="0.26836617888900416"/>
          <c:h val="0.44717843516034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Пищевое производство</c:v>
                </c:pt>
                <c:pt idx="1">
                  <c:v>Индустриальное производство</c:v>
                </c:pt>
                <c:pt idx="2">
                  <c:v>Иностранное производство</c:v>
                </c:pt>
                <c:pt idx="3">
                  <c:v>Российское производство</c:v>
                </c:pt>
                <c:pt idx="4">
                  <c:v>Услуги B2B</c:v>
                </c:pt>
                <c:pt idx="5">
                  <c:v>Непищевое производство</c:v>
                </c:pt>
                <c:pt idx="6">
                  <c:v>Производство</c:v>
                </c:pt>
                <c:pt idx="7">
                  <c:v>Продажи В2В</c:v>
                </c:pt>
                <c:pt idx="8">
                  <c:v>ТНП и ТДП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0.13</c:v>
                </c:pt>
                <c:pt idx="1">
                  <c:v>0.19</c:v>
                </c:pt>
                <c:pt idx="2">
                  <c:v>0.23</c:v>
                </c:pt>
                <c:pt idx="3">
                  <c:v>0.25</c:v>
                </c:pt>
                <c:pt idx="4">
                  <c:v>0.28999999999999998</c:v>
                </c:pt>
                <c:pt idx="5">
                  <c:v>0.38</c:v>
                </c:pt>
                <c:pt idx="6">
                  <c:v>0.48</c:v>
                </c:pt>
                <c:pt idx="7">
                  <c:v>0.52</c:v>
                </c:pt>
                <c:pt idx="8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A-4D83-82FE-4B2C235B52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-49"/>
        <c:axId val="440216752"/>
        <c:axId val="440222000"/>
      </c:barChart>
      <c:catAx>
        <c:axId val="44021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0222000"/>
        <c:crosses val="autoZero"/>
        <c:auto val="1"/>
        <c:lblAlgn val="ctr"/>
        <c:lblOffset val="100"/>
        <c:noMultiLvlLbl val="0"/>
      </c:catAx>
      <c:valAx>
        <c:axId val="4402220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4021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89B34-E7D3-4AE8-9C21-43CA16CE6641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97425-50B4-4D7B-A550-887524A97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7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Изменено кол-во сотрудников (после</a:t>
            </a:r>
            <a:r>
              <a:rPr lang="ru-RU" baseline="0" dirty="0" smtClean="0"/>
              <a:t> отправки клиентам)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7425-50B4-4D7B-A550-887524A971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71D35-0A81-4853-B195-2CEAA091639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62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71D35-0A81-4853-B195-2CEAA091639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0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RS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tr3-0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976"/>
            <a:ext cx="12017248" cy="6734048"/>
          </a:xfrm>
          <a:prstGeom prst="rect">
            <a:avLst/>
          </a:prstGeom>
        </p:spPr>
      </p:pic>
      <p:pic>
        <p:nvPicPr>
          <p:cNvPr id="9" name="Рисунок 8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60" y="285728"/>
            <a:ext cx="2693713" cy="762005"/>
          </a:xfrm>
          <a:prstGeom prst="rect">
            <a:avLst/>
          </a:prstGeom>
        </p:spPr>
      </p:pic>
      <p:pic>
        <p:nvPicPr>
          <p:cNvPr id="11" name="Рисунок 10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60" y="285728"/>
            <a:ext cx="2693713" cy="762005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5714999" y="3619502"/>
            <a:ext cx="6477003" cy="1619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764E80"/>
                </a:solidFill>
              </a:defRPr>
            </a:lvl1pPr>
          </a:lstStyle>
          <a:p>
            <a:pPr lvl="0"/>
            <a:r>
              <a:rPr lang="ru-RU" dirty="0" smtClean="0"/>
              <a:t>ЗАГОЛОВОК ПРЕЗЕНТАЦИИ.</a:t>
            </a:r>
          </a:p>
          <a:p>
            <a:pPr lvl="0"/>
            <a:r>
              <a:rPr lang="ru-RU" dirty="0" smtClean="0"/>
              <a:t>ЗАГОЛОВОК ПРЕЗЕТАЦИИ ДЛИННЫЙ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5714997" y="5334014"/>
            <a:ext cx="6477003" cy="476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48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RS Обложк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r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" y="123976"/>
            <a:ext cx="12017248" cy="6734048"/>
          </a:xfrm>
          <a:prstGeom prst="rect">
            <a:avLst/>
          </a:prstGeom>
        </p:spPr>
      </p:pic>
      <p:pic>
        <p:nvPicPr>
          <p:cNvPr id="9" name="Рисунок 8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60" y="285728"/>
            <a:ext cx="2693713" cy="762005"/>
          </a:xfrm>
          <a:prstGeom prst="rect">
            <a:avLst/>
          </a:prstGeom>
        </p:spPr>
      </p:pic>
      <p:pic>
        <p:nvPicPr>
          <p:cNvPr id="11" name="Рисунок 10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60" y="285728"/>
            <a:ext cx="2693713" cy="762005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5714999" y="3619502"/>
            <a:ext cx="6477003" cy="1619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764E80"/>
                </a:solidFill>
              </a:defRPr>
            </a:lvl1pPr>
          </a:lstStyle>
          <a:p>
            <a:pPr lvl="0"/>
            <a:r>
              <a:rPr lang="ru-RU" dirty="0" smtClean="0"/>
              <a:t>ЗАГОЛОВОК ПРЕЗЕНТАЦИИ.</a:t>
            </a:r>
          </a:p>
          <a:p>
            <a:pPr lvl="0"/>
            <a:r>
              <a:rPr lang="ru-RU" dirty="0" smtClean="0"/>
              <a:t>ЗАГОЛОВОК ПРЕЗЕТАЦИИ ДЛИННЫЙ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5714997" y="5334014"/>
            <a:ext cx="6477003" cy="476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47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RS 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1" y="182464"/>
            <a:ext cx="3147223" cy="376337"/>
          </a:xfrm>
          <a:prstGeom prst="rect">
            <a:avLst/>
          </a:prstGeom>
        </p:spPr>
      </p:pic>
      <p:sp>
        <p:nvSpPr>
          <p:cNvPr id="3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70647"/>
            <a:ext cx="11049000" cy="38735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600" baseline="0">
                <a:solidFill>
                  <a:srgbClr val="B1608E"/>
                </a:solidFill>
              </a:defRPr>
            </a:lvl1pPr>
          </a:lstStyle>
          <a:p>
            <a:pPr lvl="0"/>
            <a:r>
              <a:rPr lang="ru-RU" dirty="0" smtClean="0"/>
              <a:t>ИССЛЕДОВАНИЕ ЗАРАБОТНЫХ ПЛАТ, ЛЬГОТ И КОМПЕНСАЦИЙ</a:t>
            </a:r>
          </a:p>
        </p:txBody>
      </p:sp>
    </p:spTree>
    <p:extLst>
      <p:ext uri="{BB962C8B-B14F-4D97-AF65-F5344CB8AC3E}">
        <p14:creationId xmlns:p14="http://schemas.microsoft.com/office/powerpoint/2010/main" val="2735407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RS ПУСТОЙ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95228"/>
            <a:ext cx="10972800" cy="5820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64E8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71461" y="761982"/>
            <a:ext cx="11049000" cy="476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rgbClr val="B1608E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1" y="182464"/>
            <a:ext cx="3147223" cy="376337"/>
          </a:xfrm>
          <a:prstGeom prst="rect">
            <a:avLst/>
          </a:prstGeom>
        </p:spPr>
      </p:pic>
      <p:sp>
        <p:nvSpPr>
          <p:cNvPr id="5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70647"/>
            <a:ext cx="11049000" cy="3873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rgbClr val="B1608E"/>
                </a:solidFill>
              </a:defRPr>
            </a:lvl1pPr>
          </a:lstStyle>
          <a:p>
            <a:pPr lvl="0"/>
            <a:r>
              <a:rPr lang="ru-RU" dirty="0" smtClean="0"/>
              <a:t>ИССЛЕДОВАНИЕ ЗАРАБОТНЫХ ПЛАТ, ЛЬГОТ И КОМПЕНСАЦИЙ</a:t>
            </a:r>
          </a:p>
        </p:txBody>
      </p:sp>
    </p:spTree>
    <p:extLst>
      <p:ext uri="{BB962C8B-B14F-4D97-AF65-F5344CB8AC3E}">
        <p14:creationId xmlns:p14="http://schemas.microsoft.com/office/powerpoint/2010/main" val="225651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95228"/>
            <a:ext cx="10972800" cy="5820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64E8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71461" y="761982"/>
            <a:ext cx="11049000" cy="476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rgbClr val="B1608E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1" y="182464"/>
            <a:ext cx="3147223" cy="376337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>
            <a:off x="428547" y="677292"/>
            <a:ext cx="11334829" cy="5684055"/>
          </a:xfrm>
          <a:custGeom>
            <a:avLst/>
            <a:gdLst>
              <a:gd name="connsiteX0" fmla="*/ 0 w 6911788"/>
              <a:gd name="connsiteY0" fmla="*/ 0 h 3576918"/>
              <a:gd name="connsiteX1" fmla="*/ 3702423 w 6911788"/>
              <a:gd name="connsiteY1" fmla="*/ 2689412 h 3576918"/>
              <a:gd name="connsiteX2" fmla="*/ 5378823 w 6911788"/>
              <a:gd name="connsiteY2" fmla="*/ 1999130 h 3576918"/>
              <a:gd name="connsiteX3" fmla="*/ 6911788 w 6911788"/>
              <a:gd name="connsiteY3" fmla="*/ 3576918 h 3576918"/>
              <a:gd name="connsiteX0" fmla="*/ 0 w 6911788"/>
              <a:gd name="connsiteY0" fmla="*/ 0 h 4525882"/>
              <a:gd name="connsiteX1" fmla="*/ 4785195 w 6911788"/>
              <a:gd name="connsiteY1" fmla="*/ 4192694 h 4525882"/>
              <a:gd name="connsiteX2" fmla="*/ 5378823 w 6911788"/>
              <a:gd name="connsiteY2" fmla="*/ 1999130 h 4525882"/>
              <a:gd name="connsiteX3" fmla="*/ 6911788 w 6911788"/>
              <a:gd name="connsiteY3" fmla="*/ 3576918 h 4525882"/>
              <a:gd name="connsiteX0" fmla="*/ 0 w 7711395"/>
              <a:gd name="connsiteY0" fmla="*/ 196215 h 4404507"/>
              <a:gd name="connsiteX1" fmla="*/ 4785195 w 7711395"/>
              <a:gd name="connsiteY1" fmla="*/ 4388909 h 4404507"/>
              <a:gd name="connsiteX2" fmla="*/ 7356963 w 7711395"/>
              <a:gd name="connsiteY2" fmla="*/ 102629 h 4404507"/>
              <a:gd name="connsiteX3" fmla="*/ 6911788 w 7711395"/>
              <a:gd name="connsiteY3" fmla="*/ 3773133 h 4404507"/>
              <a:gd name="connsiteX0" fmla="*/ 0 w 8571409"/>
              <a:gd name="connsiteY0" fmla="*/ 736528 h 4944820"/>
              <a:gd name="connsiteX1" fmla="*/ 4785195 w 8571409"/>
              <a:gd name="connsiteY1" fmla="*/ 4929222 h 4944820"/>
              <a:gd name="connsiteX2" fmla="*/ 7356963 w 8571409"/>
              <a:gd name="connsiteY2" fmla="*/ 642942 h 4944820"/>
              <a:gd name="connsiteX3" fmla="*/ 8571409 w 8571409"/>
              <a:gd name="connsiteY3" fmla="*/ 1071571 h 4944820"/>
              <a:gd name="connsiteX0" fmla="*/ 0 w 8584081"/>
              <a:gd name="connsiteY0" fmla="*/ 736528 h 4944820"/>
              <a:gd name="connsiteX1" fmla="*/ 4785195 w 8584081"/>
              <a:gd name="connsiteY1" fmla="*/ 4929222 h 4944820"/>
              <a:gd name="connsiteX2" fmla="*/ 7356963 w 8584081"/>
              <a:gd name="connsiteY2" fmla="*/ 642942 h 4944820"/>
              <a:gd name="connsiteX3" fmla="*/ 8571409 w 8584081"/>
              <a:gd name="connsiteY3" fmla="*/ 1071571 h 4944820"/>
              <a:gd name="connsiteX0" fmla="*/ 0 w 8501122"/>
              <a:gd name="connsiteY0" fmla="*/ 519241 h 4949839"/>
              <a:gd name="connsiteX1" fmla="*/ 4702236 w 8501122"/>
              <a:gd name="connsiteY1" fmla="*/ 4929222 h 4949839"/>
              <a:gd name="connsiteX2" fmla="*/ 7274004 w 8501122"/>
              <a:gd name="connsiteY2" fmla="*/ 642942 h 4949839"/>
              <a:gd name="connsiteX3" fmla="*/ 8488450 w 8501122"/>
              <a:gd name="connsiteY3" fmla="*/ 1071571 h 4949839"/>
              <a:gd name="connsiteX0" fmla="*/ 0 w 8501122"/>
              <a:gd name="connsiteY0" fmla="*/ 519241 h 4949839"/>
              <a:gd name="connsiteX1" fmla="*/ 4702236 w 8501122"/>
              <a:gd name="connsiteY1" fmla="*/ 4929222 h 4949839"/>
              <a:gd name="connsiteX2" fmla="*/ 7274004 w 8501122"/>
              <a:gd name="connsiteY2" fmla="*/ 642942 h 4949839"/>
              <a:gd name="connsiteX3" fmla="*/ 8488450 w 8501122"/>
              <a:gd name="connsiteY3" fmla="*/ 1071571 h 4949839"/>
              <a:gd name="connsiteX0" fmla="*/ 0 w 8501122"/>
              <a:gd name="connsiteY0" fmla="*/ 519241 h 4982926"/>
              <a:gd name="connsiteX1" fmla="*/ 4702236 w 8501122"/>
              <a:gd name="connsiteY1" fmla="*/ 4929222 h 4982926"/>
              <a:gd name="connsiteX2" fmla="*/ 7274004 w 8501122"/>
              <a:gd name="connsiteY2" fmla="*/ 642942 h 4982926"/>
              <a:gd name="connsiteX3" fmla="*/ 8488450 w 8501122"/>
              <a:gd name="connsiteY3" fmla="*/ 1071571 h 498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1122" h="4982926">
                <a:moveTo>
                  <a:pt x="0" y="519241"/>
                </a:moveTo>
                <a:cubicBezTo>
                  <a:pt x="2655814" y="270972"/>
                  <a:pt x="3334146" y="4982926"/>
                  <a:pt x="4702236" y="4929222"/>
                </a:cubicBezTo>
                <a:cubicBezTo>
                  <a:pt x="5914570" y="4949839"/>
                  <a:pt x="6642968" y="1285884"/>
                  <a:pt x="7274004" y="642942"/>
                </a:cubicBezTo>
                <a:cubicBezTo>
                  <a:pt x="7905040" y="0"/>
                  <a:pt x="8501122" y="1066825"/>
                  <a:pt x="8488450" y="1071571"/>
                </a:cubicBezTo>
              </a:path>
            </a:pathLst>
          </a:custGeom>
          <a:ln w="57150" cap="rnd">
            <a:gradFill flip="none" rotWithShape="1">
              <a:gsLst>
                <a:gs pos="0">
                  <a:srgbClr val="442950"/>
                </a:gs>
                <a:gs pos="17000">
                  <a:srgbClr val="764E80"/>
                </a:gs>
                <a:gs pos="42000">
                  <a:srgbClr val="B1618E"/>
                </a:gs>
                <a:gs pos="83000">
                  <a:srgbClr val="95AF5C"/>
                </a:gs>
                <a:gs pos="100000">
                  <a:srgbClr val="B6CCB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70647"/>
            <a:ext cx="11049000" cy="3873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rgbClr val="B1608E"/>
                </a:solidFill>
              </a:defRPr>
            </a:lvl1pPr>
          </a:lstStyle>
          <a:p>
            <a:pPr lvl="0"/>
            <a:r>
              <a:rPr lang="ru-RU" dirty="0" smtClean="0"/>
              <a:t>ИССЛЕДОВАНИЕ ЗАРАБОТНЫХ ПЛАТ, ЛЬГОТ И КОМПЕНСАЦИЙ</a:t>
            </a:r>
          </a:p>
        </p:txBody>
      </p:sp>
    </p:spTree>
    <p:extLst>
      <p:ext uri="{BB962C8B-B14F-4D97-AF65-F5344CB8AC3E}">
        <p14:creationId xmlns:p14="http://schemas.microsoft.com/office/powerpoint/2010/main" val="414521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Слайд с диаграммо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95228"/>
            <a:ext cx="10972800" cy="5820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64E8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71461" y="761982"/>
            <a:ext cx="11049000" cy="476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rgbClr val="B1608E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1" y="182464"/>
            <a:ext cx="3147223" cy="376337"/>
          </a:xfrm>
          <a:prstGeom prst="rect">
            <a:avLst/>
          </a:prstGeom>
        </p:spPr>
      </p:pic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829271"/>
              </p:ext>
            </p:extLst>
          </p:nvPr>
        </p:nvGraphicFramePr>
        <p:xfrm>
          <a:off x="3592033" y="1452564"/>
          <a:ext cx="5029200" cy="452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Freeform 40"/>
          <p:cNvSpPr/>
          <p:nvPr/>
        </p:nvSpPr>
        <p:spPr>
          <a:xfrm flipH="1" flipV="1">
            <a:off x="7544678" y="5013152"/>
            <a:ext cx="600287" cy="272627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25915 w 525915"/>
              <a:gd name="connsiteY0" fmla="*/ 265258 h 265258"/>
              <a:gd name="connsiteX1" fmla="*/ 345440 w 525915"/>
              <a:gd name="connsiteY1" fmla="*/ 0 h 265258"/>
              <a:gd name="connsiteX2" fmla="*/ 0 w 525915"/>
              <a:gd name="connsiteY2" fmla="*/ 0 h 26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915" h="265258">
                <a:moveTo>
                  <a:pt x="525915" y="265258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2"/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Roboto Regular" charset="0"/>
            </a:endParaRPr>
          </a:p>
        </p:txBody>
      </p:sp>
      <p:sp>
        <p:nvSpPr>
          <p:cNvPr id="28" name="Rectangle 41"/>
          <p:cNvSpPr/>
          <p:nvPr/>
        </p:nvSpPr>
        <p:spPr>
          <a:xfrm>
            <a:off x="2407406" y="1715175"/>
            <a:ext cx="1043554" cy="497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400" dirty="0">
                <a:latin typeface="Roboto Regular" charset="0"/>
                <a:ea typeface="Open Sans Extrabold" pitchFamily="34" charset="0"/>
                <a:cs typeface="Open Sans Extrabold" pitchFamily="34" charset="0"/>
              </a:rPr>
              <a:t>23%</a:t>
            </a:r>
            <a:endParaRPr lang="en-US" sz="1400" dirty="0">
              <a:latin typeface="Roboto Regular" charset="0"/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400" dirty="0">
                <a:latin typeface="Roboto Regular" charset="0"/>
              </a:rPr>
              <a:t>Lorem Ipsum</a:t>
            </a:r>
          </a:p>
        </p:txBody>
      </p:sp>
      <p:sp>
        <p:nvSpPr>
          <p:cNvPr id="29" name="Rectangle 42"/>
          <p:cNvSpPr/>
          <p:nvPr/>
        </p:nvSpPr>
        <p:spPr>
          <a:xfrm>
            <a:off x="2255340" y="3425354"/>
            <a:ext cx="1043554" cy="497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400" dirty="0">
                <a:latin typeface="Roboto Regular" charset="0"/>
                <a:ea typeface="Open Sans Extrabold" pitchFamily="34" charset="0"/>
                <a:cs typeface="Open Sans Extrabold" pitchFamily="34" charset="0"/>
              </a:rPr>
              <a:t>19%</a:t>
            </a:r>
            <a:endParaRPr lang="en-US" sz="1400" dirty="0">
              <a:latin typeface="Roboto Regular" charset="0"/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400" dirty="0">
                <a:latin typeface="Roboto Regular" charset="0"/>
              </a:rPr>
              <a:t>Lorem Ipsum</a:t>
            </a:r>
          </a:p>
        </p:txBody>
      </p:sp>
      <p:sp>
        <p:nvSpPr>
          <p:cNvPr id="30" name="Rectangle 43"/>
          <p:cNvSpPr/>
          <p:nvPr/>
        </p:nvSpPr>
        <p:spPr>
          <a:xfrm>
            <a:off x="2677451" y="5203584"/>
            <a:ext cx="1043554" cy="497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400" dirty="0">
                <a:latin typeface="Roboto Regular" charset="0"/>
                <a:ea typeface="Open Sans Extrabold" pitchFamily="34" charset="0"/>
                <a:cs typeface="Open Sans Extrabold" pitchFamily="34" charset="0"/>
              </a:rPr>
              <a:t>21%</a:t>
            </a:r>
            <a:endParaRPr lang="en-US" sz="1400" dirty="0">
              <a:latin typeface="Roboto Regular" charset="0"/>
              <a:ea typeface="Open Sans Extrabold" pitchFamily="34" charset="0"/>
              <a:cs typeface="Open Sans Extrabold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400" dirty="0">
                <a:latin typeface="Roboto Regular" charset="0"/>
              </a:rPr>
              <a:t>Lorem Ipsum</a:t>
            </a:r>
          </a:p>
        </p:txBody>
      </p:sp>
      <p:sp>
        <p:nvSpPr>
          <p:cNvPr id="31" name="Rectangle 44"/>
          <p:cNvSpPr/>
          <p:nvPr/>
        </p:nvSpPr>
        <p:spPr>
          <a:xfrm>
            <a:off x="8328461" y="4984233"/>
            <a:ext cx="1043555" cy="497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latin typeface="Roboto Regular" charset="0"/>
                <a:ea typeface="Open Sans Extrabold" pitchFamily="34" charset="0"/>
                <a:cs typeface="Open Sans Extrabold" pitchFamily="34" charset="0"/>
              </a:rPr>
              <a:t>16%</a:t>
            </a:r>
            <a:endParaRPr lang="en-US" sz="1400" dirty="0">
              <a:latin typeface="Roboto Regular" charset="0"/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400" dirty="0">
                <a:latin typeface="Roboto Regular" charset="0"/>
              </a:rPr>
              <a:t>Lorem Ipsum</a:t>
            </a:r>
          </a:p>
        </p:txBody>
      </p:sp>
      <p:sp>
        <p:nvSpPr>
          <p:cNvPr id="32" name="Rectangle 45"/>
          <p:cNvSpPr/>
          <p:nvPr/>
        </p:nvSpPr>
        <p:spPr>
          <a:xfrm>
            <a:off x="8478351" y="1711654"/>
            <a:ext cx="1043555" cy="497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latin typeface="Roboto Regular" charset="0"/>
                <a:ea typeface="Open Sans Extrabold" pitchFamily="34" charset="0"/>
                <a:cs typeface="Open Sans Extrabold" pitchFamily="34" charset="0"/>
              </a:rPr>
              <a:t>35%</a:t>
            </a:r>
            <a:endParaRPr lang="en-US" sz="1400" dirty="0">
              <a:latin typeface="Roboto Regular" charset="0"/>
              <a:ea typeface="Open Sans Extrabold" pitchFamily="34" charset="0"/>
              <a:cs typeface="Open Sans Extrabold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400" dirty="0">
                <a:latin typeface="Roboto Regular" charset="0"/>
              </a:rPr>
              <a:t>Lorem Ipsum</a:t>
            </a:r>
          </a:p>
        </p:txBody>
      </p:sp>
      <p:sp>
        <p:nvSpPr>
          <p:cNvPr id="33" name="Freeform 46"/>
          <p:cNvSpPr/>
          <p:nvPr/>
        </p:nvSpPr>
        <p:spPr>
          <a:xfrm flipV="1">
            <a:off x="3917519" y="5168671"/>
            <a:ext cx="927148" cy="336459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52619 w 552619"/>
              <a:gd name="connsiteY0" fmla="*/ 255373 h 255373"/>
              <a:gd name="connsiteX1" fmla="*/ 345440 w 552619"/>
              <a:gd name="connsiteY1" fmla="*/ 0 h 255373"/>
              <a:gd name="connsiteX2" fmla="*/ 0 w 552619"/>
              <a:gd name="connsiteY2" fmla="*/ 0 h 25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19" h="255373">
                <a:moveTo>
                  <a:pt x="552619" y="255373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3"/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Roboto Regular" charset="0"/>
            </a:endParaRPr>
          </a:p>
        </p:txBody>
      </p:sp>
      <p:cxnSp>
        <p:nvCxnSpPr>
          <p:cNvPr id="34" name="Straight Connector 48"/>
          <p:cNvCxnSpPr/>
          <p:nvPr/>
        </p:nvCxnSpPr>
        <p:spPr>
          <a:xfrm flipH="1">
            <a:off x="3450960" y="3718855"/>
            <a:ext cx="603057" cy="0"/>
          </a:xfrm>
          <a:prstGeom prst="line">
            <a:avLst/>
          </a:prstGeom>
          <a:noFill/>
          <a:ln w="3175">
            <a:solidFill>
              <a:schemeClr val="accent4"/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Freeform 49"/>
          <p:cNvSpPr/>
          <p:nvPr/>
        </p:nvSpPr>
        <p:spPr>
          <a:xfrm flipH="1">
            <a:off x="7643013" y="1997815"/>
            <a:ext cx="646007" cy="457323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626054 w 626054"/>
              <a:gd name="connsiteY0" fmla="*/ 265258 h 265258"/>
              <a:gd name="connsiteX1" fmla="*/ 345440 w 626054"/>
              <a:gd name="connsiteY1" fmla="*/ 0 h 265258"/>
              <a:gd name="connsiteX2" fmla="*/ 0 w 626054"/>
              <a:gd name="connsiteY2" fmla="*/ 0 h 265258"/>
              <a:gd name="connsiteX0" fmla="*/ 626054 w 626054"/>
              <a:gd name="connsiteY0" fmla="*/ 278439 h 278439"/>
              <a:gd name="connsiteX1" fmla="*/ 345440 w 626054"/>
              <a:gd name="connsiteY1" fmla="*/ 0 h 278439"/>
              <a:gd name="connsiteX2" fmla="*/ 0 w 626054"/>
              <a:gd name="connsiteY2" fmla="*/ 0 h 278439"/>
              <a:gd name="connsiteX0" fmla="*/ 548910 w 548910"/>
              <a:gd name="connsiteY0" fmla="*/ 304800 h 304800"/>
              <a:gd name="connsiteX1" fmla="*/ 345440 w 548910"/>
              <a:gd name="connsiteY1" fmla="*/ 0 h 304800"/>
              <a:gd name="connsiteX2" fmla="*/ 0 w 54891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10" h="304800">
                <a:moveTo>
                  <a:pt x="548910" y="3048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1"/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Roboto Regular" charset="0"/>
            </a:endParaRPr>
          </a:p>
        </p:txBody>
      </p:sp>
      <p:sp>
        <p:nvSpPr>
          <p:cNvPr id="36" name="Freeform 50"/>
          <p:cNvSpPr/>
          <p:nvPr/>
        </p:nvSpPr>
        <p:spPr>
          <a:xfrm>
            <a:off x="3647474" y="2008109"/>
            <a:ext cx="1012209" cy="260935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81054 w 481054"/>
              <a:gd name="connsiteY0" fmla="*/ 290855 h 290855"/>
              <a:gd name="connsiteX1" fmla="*/ 345440 w 481054"/>
              <a:gd name="connsiteY1" fmla="*/ 0 h 290855"/>
              <a:gd name="connsiteX2" fmla="*/ 0 w 481054"/>
              <a:gd name="connsiteY2" fmla="*/ 0 h 290855"/>
              <a:gd name="connsiteX0" fmla="*/ 435573 w 435573"/>
              <a:gd name="connsiteY0" fmla="*/ 192310 h 192310"/>
              <a:gd name="connsiteX1" fmla="*/ 345440 w 435573"/>
              <a:gd name="connsiteY1" fmla="*/ 0 h 192310"/>
              <a:gd name="connsiteX2" fmla="*/ 0 w 435573"/>
              <a:gd name="connsiteY2" fmla="*/ 0 h 192310"/>
              <a:gd name="connsiteX0" fmla="*/ 438683 w 438683"/>
              <a:gd name="connsiteY0" fmla="*/ 199747 h 199747"/>
              <a:gd name="connsiteX1" fmla="*/ 345440 w 438683"/>
              <a:gd name="connsiteY1" fmla="*/ 0 h 199747"/>
              <a:gd name="connsiteX2" fmla="*/ 0 w 438683"/>
              <a:gd name="connsiteY2" fmla="*/ 0 h 199747"/>
              <a:gd name="connsiteX0" fmla="*/ 482551 w 482551"/>
              <a:gd name="connsiteY0" fmla="*/ 226698 h 226698"/>
              <a:gd name="connsiteX1" fmla="*/ 345440 w 482551"/>
              <a:gd name="connsiteY1" fmla="*/ 0 h 226698"/>
              <a:gd name="connsiteX2" fmla="*/ 0 w 482551"/>
              <a:gd name="connsiteY2" fmla="*/ 0 h 22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551" h="226698">
                <a:moveTo>
                  <a:pt x="482551" y="226698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5"/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Roboto Regular" charset="0"/>
            </a:endParaRPr>
          </a:p>
        </p:txBody>
      </p:sp>
      <p:sp>
        <p:nvSpPr>
          <p:cNvPr id="37" name="Rectangle 51"/>
          <p:cNvSpPr/>
          <p:nvPr/>
        </p:nvSpPr>
        <p:spPr>
          <a:xfrm>
            <a:off x="4659681" y="2825116"/>
            <a:ext cx="2791627" cy="1548116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dirty="0" smtClean="0">
                <a:latin typeface="Roboto Regular" charset="0"/>
              </a:rPr>
              <a:t>МММ</a:t>
            </a:r>
            <a:endParaRPr lang="en-US" sz="3600" dirty="0">
              <a:latin typeface="Roboto Regular" charset="0"/>
            </a:endParaRPr>
          </a:p>
          <a:p>
            <a:pPr algn="ctr">
              <a:lnSpc>
                <a:spcPct val="120000"/>
              </a:lnSpc>
            </a:pPr>
            <a:r>
              <a:rPr lang="en-US" sz="1400" dirty="0">
                <a:latin typeface="Roboto Regular" charset="0"/>
              </a:rPr>
              <a:t>is to replace the </a:t>
            </a:r>
            <a:r>
              <a:rPr lang="en-US" sz="1400" dirty="0" smtClean="0">
                <a:latin typeface="Roboto Regular" charset="0"/>
              </a:rPr>
              <a:t>text </a:t>
            </a:r>
            <a:r>
              <a:rPr lang="en-US" sz="1400" dirty="0">
                <a:latin typeface="Roboto Regular" charset="0"/>
              </a:rPr>
              <a:t>with whatever text you prefer. Lorem ipsum is placeholder text. 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70647"/>
            <a:ext cx="11049000" cy="3873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rgbClr val="B1608E"/>
                </a:solidFill>
              </a:defRPr>
            </a:lvl1pPr>
          </a:lstStyle>
          <a:p>
            <a:pPr lvl="0"/>
            <a:r>
              <a:rPr lang="ru-RU" dirty="0" smtClean="0"/>
              <a:t>ИССЛЕДОВАНИЕ ЗАРАБОТНЫХ ПЛАТ, ЛЬГОТ И КОМПЕНСАЦИЙ</a:t>
            </a:r>
          </a:p>
        </p:txBody>
      </p:sp>
    </p:spTree>
    <p:extLst>
      <p:ext uri="{BB962C8B-B14F-4D97-AF65-F5344CB8AC3E}">
        <p14:creationId xmlns:p14="http://schemas.microsoft.com/office/powerpoint/2010/main" val="42365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RS 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1" y="182464"/>
            <a:ext cx="3147223" cy="376337"/>
          </a:xfrm>
          <a:prstGeom prst="rect">
            <a:avLst/>
          </a:prstGeom>
        </p:spPr>
      </p:pic>
      <p:sp>
        <p:nvSpPr>
          <p:cNvPr id="3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70647"/>
            <a:ext cx="11049000" cy="3873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rgbClr val="B1608E"/>
                </a:solidFill>
              </a:defRPr>
            </a:lvl1pPr>
          </a:lstStyle>
          <a:p>
            <a:pPr lvl="0"/>
            <a:r>
              <a:rPr lang="ru-RU" dirty="0" smtClean="0"/>
              <a:t>ИССЛЕДОВАНИЕ ЗАРАБОТНЫХ ПЛАТ, ЛЬГОТ И КОМПЕНСАЦИЙ</a:t>
            </a:r>
          </a:p>
        </p:txBody>
      </p:sp>
    </p:spTree>
    <p:extLst>
      <p:ext uri="{BB962C8B-B14F-4D97-AF65-F5344CB8AC3E}">
        <p14:creationId xmlns:p14="http://schemas.microsoft.com/office/powerpoint/2010/main" val="192744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RS ПУСТОЙ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95228"/>
            <a:ext cx="10972800" cy="5820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64E8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71461" y="761982"/>
            <a:ext cx="11049000" cy="476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rgbClr val="B1608E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1" y="182464"/>
            <a:ext cx="3147223" cy="376337"/>
          </a:xfrm>
          <a:prstGeom prst="rect">
            <a:avLst/>
          </a:prstGeom>
        </p:spPr>
      </p:pic>
      <p:sp>
        <p:nvSpPr>
          <p:cNvPr id="5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70647"/>
            <a:ext cx="11049000" cy="3873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rgbClr val="B1608E"/>
                </a:solidFill>
              </a:defRPr>
            </a:lvl1pPr>
          </a:lstStyle>
          <a:p>
            <a:pPr lvl="0"/>
            <a:r>
              <a:rPr lang="ru-RU" dirty="0" smtClean="0"/>
              <a:t>ИССЛЕДОВАНИЕ ЗАРАБОТНЫХ ПЛАТ, ЛЬГОТ И КОМПЕНСАЦИЙ</a:t>
            </a:r>
          </a:p>
        </p:txBody>
      </p:sp>
    </p:spTree>
    <p:extLst>
      <p:ext uri="{BB962C8B-B14F-4D97-AF65-F5344CB8AC3E}">
        <p14:creationId xmlns:p14="http://schemas.microsoft.com/office/powerpoint/2010/main" val="42491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95228"/>
            <a:ext cx="10972800" cy="5820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64E8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571461" y="761982"/>
            <a:ext cx="11049000" cy="476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rgbClr val="B1608E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1" y="182464"/>
            <a:ext cx="3147223" cy="376337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>
            <a:off x="428547" y="677292"/>
            <a:ext cx="11334829" cy="5684055"/>
          </a:xfrm>
          <a:custGeom>
            <a:avLst/>
            <a:gdLst>
              <a:gd name="connsiteX0" fmla="*/ 0 w 6911788"/>
              <a:gd name="connsiteY0" fmla="*/ 0 h 3576918"/>
              <a:gd name="connsiteX1" fmla="*/ 3702423 w 6911788"/>
              <a:gd name="connsiteY1" fmla="*/ 2689412 h 3576918"/>
              <a:gd name="connsiteX2" fmla="*/ 5378823 w 6911788"/>
              <a:gd name="connsiteY2" fmla="*/ 1999130 h 3576918"/>
              <a:gd name="connsiteX3" fmla="*/ 6911788 w 6911788"/>
              <a:gd name="connsiteY3" fmla="*/ 3576918 h 3576918"/>
              <a:gd name="connsiteX0" fmla="*/ 0 w 6911788"/>
              <a:gd name="connsiteY0" fmla="*/ 0 h 4525882"/>
              <a:gd name="connsiteX1" fmla="*/ 4785195 w 6911788"/>
              <a:gd name="connsiteY1" fmla="*/ 4192694 h 4525882"/>
              <a:gd name="connsiteX2" fmla="*/ 5378823 w 6911788"/>
              <a:gd name="connsiteY2" fmla="*/ 1999130 h 4525882"/>
              <a:gd name="connsiteX3" fmla="*/ 6911788 w 6911788"/>
              <a:gd name="connsiteY3" fmla="*/ 3576918 h 4525882"/>
              <a:gd name="connsiteX0" fmla="*/ 0 w 7711395"/>
              <a:gd name="connsiteY0" fmla="*/ 196215 h 4404507"/>
              <a:gd name="connsiteX1" fmla="*/ 4785195 w 7711395"/>
              <a:gd name="connsiteY1" fmla="*/ 4388909 h 4404507"/>
              <a:gd name="connsiteX2" fmla="*/ 7356963 w 7711395"/>
              <a:gd name="connsiteY2" fmla="*/ 102629 h 4404507"/>
              <a:gd name="connsiteX3" fmla="*/ 6911788 w 7711395"/>
              <a:gd name="connsiteY3" fmla="*/ 3773133 h 4404507"/>
              <a:gd name="connsiteX0" fmla="*/ 0 w 8571409"/>
              <a:gd name="connsiteY0" fmla="*/ 736528 h 4944820"/>
              <a:gd name="connsiteX1" fmla="*/ 4785195 w 8571409"/>
              <a:gd name="connsiteY1" fmla="*/ 4929222 h 4944820"/>
              <a:gd name="connsiteX2" fmla="*/ 7356963 w 8571409"/>
              <a:gd name="connsiteY2" fmla="*/ 642942 h 4944820"/>
              <a:gd name="connsiteX3" fmla="*/ 8571409 w 8571409"/>
              <a:gd name="connsiteY3" fmla="*/ 1071571 h 4944820"/>
              <a:gd name="connsiteX0" fmla="*/ 0 w 8584081"/>
              <a:gd name="connsiteY0" fmla="*/ 736528 h 4944820"/>
              <a:gd name="connsiteX1" fmla="*/ 4785195 w 8584081"/>
              <a:gd name="connsiteY1" fmla="*/ 4929222 h 4944820"/>
              <a:gd name="connsiteX2" fmla="*/ 7356963 w 8584081"/>
              <a:gd name="connsiteY2" fmla="*/ 642942 h 4944820"/>
              <a:gd name="connsiteX3" fmla="*/ 8571409 w 8584081"/>
              <a:gd name="connsiteY3" fmla="*/ 1071571 h 4944820"/>
              <a:gd name="connsiteX0" fmla="*/ 0 w 8501122"/>
              <a:gd name="connsiteY0" fmla="*/ 519241 h 4949839"/>
              <a:gd name="connsiteX1" fmla="*/ 4702236 w 8501122"/>
              <a:gd name="connsiteY1" fmla="*/ 4929222 h 4949839"/>
              <a:gd name="connsiteX2" fmla="*/ 7274004 w 8501122"/>
              <a:gd name="connsiteY2" fmla="*/ 642942 h 4949839"/>
              <a:gd name="connsiteX3" fmla="*/ 8488450 w 8501122"/>
              <a:gd name="connsiteY3" fmla="*/ 1071571 h 4949839"/>
              <a:gd name="connsiteX0" fmla="*/ 0 w 8501122"/>
              <a:gd name="connsiteY0" fmla="*/ 519241 h 4949839"/>
              <a:gd name="connsiteX1" fmla="*/ 4702236 w 8501122"/>
              <a:gd name="connsiteY1" fmla="*/ 4929222 h 4949839"/>
              <a:gd name="connsiteX2" fmla="*/ 7274004 w 8501122"/>
              <a:gd name="connsiteY2" fmla="*/ 642942 h 4949839"/>
              <a:gd name="connsiteX3" fmla="*/ 8488450 w 8501122"/>
              <a:gd name="connsiteY3" fmla="*/ 1071571 h 4949839"/>
              <a:gd name="connsiteX0" fmla="*/ 0 w 8501122"/>
              <a:gd name="connsiteY0" fmla="*/ 519241 h 4982926"/>
              <a:gd name="connsiteX1" fmla="*/ 4702236 w 8501122"/>
              <a:gd name="connsiteY1" fmla="*/ 4929222 h 4982926"/>
              <a:gd name="connsiteX2" fmla="*/ 7274004 w 8501122"/>
              <a:gd name="connsiteY2" fmla="*/ 642942 h 4982926"/>
              <a:gd name="connsiteX3" fmla="*/ 8488450 w 8501122"/>
              <a:gd name="connsiteY3" fmla="*/ 1071571 h 498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1122" h="4982926">
                <a:moveTo>
                  <a:pt x="0" y="519241"/>
                </a:moveTo>
                <a:cubicBezTo>
                  <a:pt x="2655814" y="270972"/>
                  <a:pt x="3334146" y="4982926"/>
                  <a:pt x="4702236" y="4929222"/>
                </a:cubicBezTo>
                <a:cubicBezTo>
                  <a:pt x="5914570" y="4949839"/>
                  <a:pt x="6642968" y="1285884"/>
                  <a:pt x="7274004" y="642942"/>
                </a:cubicBezTo>
                <a:cubicBezTo>
                  <a:pt x="7905040" y="0"/>
                  <a:pt x="8501122" y="1066825"/>
                  <a:pt x="8488450" y="1071571"/>
                </a:cubicBezTo>
              </a:path>
            </a:pathLst>
          </a:custGeom>
          <a:ln w="57150" cap="rnd">
            <a:gradFill flip="none" rotWithShape="1">
              <a:gsLst>
                <a:gs pos="0">
                  <a:srgbClr val="442950"/>
                </a:gs>
                <a:gs pos="17000">
                  <a:srgbClr val="764E80"/>
                </a:gs>
                <a:gs pos="42000">
                  <a:srgbClr val="B1618E"/>
                </a:gs>
                <a:gs pos="83000">
                  <a:srgbClr val="95AF5C"/>
                </a:gs>
                <a:gs pos="100000">
                  <a:srgbClr val="B6CCB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70647"/>
            <a:ext cx="11049000" cy="3873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rgbClr val="B1608E"/>
                </a:solidFill>
              </a:defRPr>
            </a:lvl1pPr>
          </a:lstStyle>
          <a:p>
            <a:pPr lvl="0"/>
            <a:r>
              <a:rPr lang="ru-RU" dirty="0" smtClean="0"/>
              <a:t>ИССЛЕДОВАНИЕ ЗАРАБОТНЫХ ПЛАТ, ЛЬГОТ И КОМПЕНСАЦИЙ</a:t>
            </a:r>
          </a:p>
        </p:txBody>
      </p:sp>
    </p:spTree>
    <p:extLst>
      <p:ext uri="{BB962C8B-B14F-4D97-AF65-F5344CB8AC3E}">
        <p14:creationId xmlns:p14="http://schemas.microsoft.com/office/powerpoint/2010/main" val="1528808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0960" y="6381771"/>
            <a:ext cx="895356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764E80"/>
                </a:solidFill>
                <a:latin typeface="+mn-lt"/>
              </a:rPr>
              <a:t>ОБЗОРЫ ЗАРАБОТНЫХ ПЛАТ, ЛЬГОТ И КОМПЕНСАЦИЙ. САНКТ-ПЕТЕРБУРГ. 2017</a:t>
            </a:r>
            <a:endParaRPr lang="ru-RU" sz="1600" dirty="0">
              <a:solidFill>
                <a:srgbClr val="764E80"/>
              </a:solidFill>
              <a:latin typeface="+mn-lt"/>
            </a:endParaRPr>
          </a:p>
        </p:txBody>
      </p:sp>
      <p:pic>
        <p:nvPicPr>
          <p:cNvPr id="12" name="Рисунок 11" descr="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715526" y="6191269"/>
            <a:ext cx="2026959" cy="5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5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70" r:id="rId7"/>
    <p:sldLayoutId id="2147483671" r:id="rId8"/>
    <p:sldLayoutId id="2147483672" r:id="rId9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4D4D4D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rgbClr val="4D4D4D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rgbClr val="4D4D4D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467" kern="1200">
          <a:solidFill>
            <a:srgbClr val="4D4D4D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hyperlink" Target="mailto:s.sosnina@hrsolutions.ru?subject=&#1048;&#1058;%20&#1086;&#1073;&#1079;&#1086;&#1088;%20&#1052;&#1086;&#1089;&#1082;&#1074;&#1072;%20201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hyperlink" Target="mailto:m.kuprianova@hrsolutions.ru?subject=&#1048;&#1058;%20&#1054;&#1073;&#1079;&#1086;&#1088;%20&#1052;&#1086;&#1089;&#1082;&#1074;&#1072;%202017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29.jp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ИССЛЕДОВАНИЕ ЗАРАБОТНЫХ ПЛАТ, ЛЬГОТ И КОМПЕНСАЦИЙ, САНКТ-ПЕТЕРБУРГ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АПРЕЛЬ 201</a:t>
            </a:r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999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20316"/>
            <a:ext cx="10972800" cy="582065"/>
          </a:xfrm>
        </p:spPr>
        <p:txBody>
          <a:bodyPr/>
          <a:lstStyle/>
          <a:p>
            <a:r>
              <a:rPr lang="ru-RU" dirty="0" smtClean="0"/>
              <a:t>ФОРМАТ ОТЧЕТА: ЗАРАБОТНЫЕ ПЛАТЫ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93304" y="844006"/>
            <a:ext cx="2768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Пример таблицы значений: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2"/>
          </p:nvPr>
        </p:nvSpPr>
        <p:spPr>
          <a:xfrm>
            <a:off x="0" y="6563780"/>
            <a:ext cx="11049000" cy="294220"/>
          </a:xfrm>
          <a:ln>
            <a:noFill/>
          </a:ln>
        </p:spPr>
        <p:txBody>
          <a:bodyPr/>
          <a:lstStyle/>
          <a:p>
            <a:r>
              <a:rPr lang="ru-RU" sz="1200" dirty="0" smtClean="0"/>
              <a:t>ИССЛЕДОВАНИЕ ЗАРАБОТНЫХ ПЛАТ, ЛЬГОТ И КОМПЕНСАЦИЙ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" y="1293408"/>
            <a:ext cx="10058400" cy="2945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239141"/>
            <a:ext cx="982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*в качестве примера использованы неактуальные </a:t>
            </a:r>
            <a:r>
              <a:rPr lang="ru-RU" sz="1200" i="1" dirty="0" smtClean="0"/>
              <a:t>данные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2628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20316"/>
            <a:ext cx="10972800" cy="582065"/>
          </a:xfrm>
        </p:spPr>
        <p:txBody>
          <a:bodyPr/>
          <a:lstStyle/>
          <a:p>
            <a:r>
              <a:rPr lang="ru-RU" dirty="0" smtClean="0"/>
              <a:t>ФОРМАТ ОТЧЕТА: ЗАРАБОТНЫЕ ПЛАТЫ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93304" y="702381"/>
            <a:ext cx="3480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Пример данных по одной позиции: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2"/>
          </p:nvPr>
        </p:nvSpPr>
        <p:spPr>
          <a:xfrm>
            <a:off x="0" y="6563780"/>
            <a:ext cx="11049000" cy="294220"/>
          </a:xfrm>
          <a:ln>
            <a:noFill/>
          </a:ln>
        </p:spPr>
        <p:txBody>
          <a:bodyPr/>
          <a:lstStyle/>
          <a:p>
            <a:r>
              <a:rPr lang="ru-RU" sz="1200" dirty="0" smtClean="0"/>
              <a:t>ИССЛЕДОВАНИЕ ЗАРАБОТНЫХ ПЛАТ, ЛЬГОТ И КОМПЕНСАЦИЙ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4" y="1024333"/>
            <a:ext cx="8688012" cy="5525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3304" y="6117503"/>
            <a:ext cx="982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*в качестве примера использованы неактуальные </a:t>
            </a:r>
            <a:r>
              <a:rPr lang="ru-RU" sz="1200" i="1" dirty="0" smtClean="0"/>
              <a:t>данные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2302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928" y="94159"/>
            <a:ext cx="10972800" cy="582065"/>
          </a:xfrm>
        </p:spPr>
        <p:txBody>
          <a:bodyPr/>
          <a:lstStyle/>
          <a:p>
            <a:r>
              <a:rPr lang="ru-RU" dirty="0" smtClean="0"/>
              <a:t>ФОРМАТ ОТЧЕТА: ПОЛИТИКИ, </a:t>
            </a:r>
            <a:br>
              <a:rPr lang="ru-RU" dirty="0" smtClean="0"/>
            </a:br>
            <a:r>
              <a:rPr lang="ru-RU" dirty="0" smtClean="0"/>
              <a:t>ЛЬГОТЫ И КОМПЕНСАЦИИ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2"/>
          </p:nvPr>
        </p:nvSpPr>
        <p:spPr>
          <a:xfrm>
            <a:off x="0" y="6563780"/>
            <a:ext cx="11049000" cy="294220"/>
          </a:xfrm>
          <a:ln>
            <a:noFill/>
          </a:ln>
        </p:spPr>
        <p:txBody>
          <a:bodyPr/>
          <a:lstStyle/>
          <a:p>
            <a:r>
              <a:rPr lang="ru-RU" sz="1200" dirty="0" smtClean="0"/>
              <a:t>ИССЛЕДОВАНИЕ ЗАРАБОТНЫХ ПЛАТ, ЛЬГОТ И КОМПЕНСАЦИЙ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361855"/>
            <a:ext cx="10781702" cy="301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600088"/>
            <a:ext cx="982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*в качестве примера использованы неактуальные </a:t>
            </a:r>
            <a:r>
              <a:rPr lang="ru-RU" sz="1200" i="1" dirty="0" smtClean="0"/>
              <a:t>данные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812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096000" y="1115074"/>
            <a:ext cx="10085696" cy="100856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4565" y="719225"/>
            <a:ext cx="7106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Также был проведен аналогичный обзор среди компаний Москвы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89833" y="3406384"/>
            <a:ext cx="4256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Стоимость Обзора по </a:t>
            </a:r>
            <a:r>
              <a:rPr lang="ru-RU" b="1" dirty="0" smtClean="0"/>
              <a:t>Москве </a:t>
            </a:r>
          </a:p>
          <a:p>
            <a:r>
              <a:rPr lang="ru-RU" b="1" dirty="0" smtClean="0"/>
              <a:t>и Санкт-Петербургу</a:t>
            </a:r>
            <a:r>
              <a:rPr lang="en-US" dirty="0" smtClean="0"/>
              <a:t> </a:t>
            </a:r>
            <a:r>
              <a:rPr lang="ru-RU" dirty="0" smtClean="0"/>
              <a:t>одинакова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89833" y="5735560"/>
            <a:ext cx="402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покупке обзоров </a:t>
            </a:r>
            <a:r>
              <a:rPr lang="ru-RU" b="1" dirty="0" smtClean="0"/>
              <a:t>по двум городам</a:t>
            </a:r>
            <a:r>
              <a:rPr lang="ru-RU" dirty="0" smtClean="0"/>
              <a:t> вы получаете </a:t>
            </a:r>
            <a:r>
              <a:rPr lang="ru-RU" b="1" dirty="0" smtClean="0"/>
              <a:t>скидку</a:t>
            </a:r>
            <a:endParaRPr lang="ru-RU" b="1" dirty="0"/>
          </a:p>
        </p:txBody>
      </p:sp>
      <p:pic>
        <p:nvPicPr>
          <p:cNvPr id="13" name="Picture 8" descr="Картинки по запросу медный всадник логотип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r="14715"/>
          <a:stretch/>
        </p:blipFill>
        <p:spPr bwMode="auto">
          <a:xfrm flipV="1">
            <a:off x="1365083" y="9779261"/>
            <a:ext cx="555658" cy="5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155" y="2375879"/>
            <a:ext cx="827779" cy="8277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16" y="4847041"/>
            <a:ext cx="766857" cy="76685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199429" y="3326807"/>
            <a:ext cx="3000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Verdana" panose="020B0604030504040204" pitchFamily="34" charset="0"/>
              <a:buChar char="-"/>
            </a:pPr>
            <a:r>
              <a:rPr lang="ru-RU" sz="1400" dirty="0" smtClean="0">
                <a:solidFill>
                  <a:srgbClr val="28132D"/>
                </a:solidFill>
              </a:rPr>
              <a:t>Производство </a:t>
            </a:r>
          </a:p>
          <a:p>
            <a:pPr marL="171450" indent="-171450">
              <a:buFont typeface="Verdana" panose="020B0604030504040204" pitchFamily="34" charset="0"/>
              <a:buChar char="-"/>
            </a:pPr>
            <a:r>
              <a:rPr lang="ru-RU" sz="1400" dirty="0" smtClean="0"/>
              <a:t>Услуги</a:t>
            </a:r>
          </a:p>
          <a:p>
            <a:pPr marL="171450" indent="-171450">
              <a:buFont typeface="Verdana" panose="020B0604030504040204" pitchFamily="34" charset="0"/>
              <a:buChar char="-"/>
            </a:pPr>
            <a:r>
              <a:rPr lang="ru-RU" sz="1400" dirty="0" smtClean="0">
                <a:solidFill>
                  <a:srgbClr val="28132D"/>
                </a:solidFill>
              </a:rPr>
              <a:t>Продажи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0988" y="4647067"/>
            <a:ext cx="27814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400" dirty="0" smtClean="0"/>
              <a:t>Российские компании</a:t>
            </a:r>
          </a:p>
          <a:p>
            <a:pPr marL="171450" indent="-171450">
              <a:buFontTx/>
              <a:buChar char="-"/>
            </a:pPr>
            <a:r>
              <a:rPr lang="ru-RU" sz="1400" dirty="0" smtClean="0"/>
              <a:t>Иностранные компании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0053" y="3326807"/>
            <a:ext cx="2547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- &lt;100 сотрудников</a:t>
            </a:r>
            <a:br>
              <a:rPr lang="ru-RU" sz="1400" dirty="0"/>
            </a:br>
            <a:r>
              <a:rPr lang="ru-RU" sz="1400" dirty="0"/>
              <a:t>- 100 - 499 сотрудников</a:t>
            </a:r>
            <a:br>
              <a:rPr lang="ru-RU" sz="1400" dirty="0"/>
            </a:br>
            <a:r>
              <a:rPr lang="ru-RU" sz="1400" dirty="0"/>
              <a:t>- 500 ≤ сотрудников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4565" y="2375879"/>
            <a:ext cx="5847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Вся совокупность данных разбита на выборки:</a:t>
            </a:r>
            <a:endParaRPr lang="ru-RU" dirty="0"/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660988" y="4283067"/>
            <a:ext cx="2203040" cy="364000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133" kern="1200">
                <a:solidFill>
                  <a:srgbClr val="B1608E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67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67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Тип собственности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660988" y="2986556"/>
            <a:ext cx="2444013" cy="370117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133" kern="1200">
                <a:solidFill>
                  <a:srgbClr val="B1608E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67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67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Размер компании </a:t>
            </a: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3394381" y="2986556"/>
            <a:ext cx="1823667" cy="348436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133" kern="1200">
                <a:solidFill>
                  <a:srgbClr val="B1608E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67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67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Сектор бизнеса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634011" y="4548564"/>
            <a:ext cx="759161" cy="7591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949266" y="4548564"/>
            <a:ext cx="759161" cy="7591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62309" y="4548564"/>
            <a:ext cx="759161" cy="7591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949266" y="1970463"/>
            <a:ext cx="759161" cy="7591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81845" y="1971601"/>
            <a:ext cx="759161" cy="7591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ОБЗОРЫ ПОЗВОЛЯЮТ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9832" y="1861327"/>
            <a:ext cx="2259676" cy="93071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1212" y="1985054"/>
            <a:ext cx="230014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</a:rPr>
              <a:t>выстраивать эффективную кадровую </a:t>
            </a:r>
            <a:r>
              <a:rPr lang="ru-RU" sz="1600" dirty="0" smtClean="0">
                <a:solidFill>
                  <a:schemeClr val="bg1"/>
                </a:solidFill>
              </a:rPr>
              <a:t>политику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32501" y="4512646"/>
            <a:ext cx="2808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привлекать 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и </a:t>
            </a:r>
            <a:r>
              <a:rPr lang="ru-RU" sz="1600" dirty="0">
                <a:solidFill>
                  <a:srgbClr val="000000"/>
                </a:solidFill>
              </a:rPr>
              <a:t>удерживать </a:t>
            </a:r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таланты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26306" y="1961048"/>
            <a:ext cx="2274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оценивать положение компании на </a:t>
            </a:r>
            <a:r>
              <a:rPr lang="ru-RU" sz="1600" dirty="0">
                <a:solidFill>
                  <a:srgbClr val="000000"/>
                </a:solidFill>
              </a:rPr>
              <a:t>рынке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47741" y="1961048"/>
            <a:ext cx="2792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управлять </a:t>
            </a:r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системой 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оплаты труда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68346" y="4389125"/>
            <a:ext cx="2698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формировать систему </a:t>
            </a:r>
            <a:r>
              <a:rPr lang="ru-RU" sz="1600" dirty="0" smtClean="0">
                <a:solidFill>
                  <a:srgbClr val="000000"/>
                </a:solidFill>
              </a:rPr>
              <a:t>оплаты </a:t>
            </a:r>
            <a:r>
              <a:rPr lang="ru-RU" sz="1600" dirty="0">
                <a:solidFill>
                  <a:srgbClr val="000000"/>
                </a:solidFill>
              </a:rPr>
              <a:t>труда для новых должностей 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на </a:t>
            </a:r>
            <a:r>
              <a:rPr lang="ru-RU" sz="1600" dirty="0">
                <a:solidFill>
                  <a:srgbClr val="000000"/>
                </a:solidFill>
              </a:rPr>
              <a:t>новых территориях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11066" y="4512646"/>
            <a:ext cx="2846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поддерживать </a:t>
            </a:r>
            <a:r>
              <a:rPr lang="ru-RU" sz="1600" dirty="0">
                <a:solidFill>
                  <a:srgbClr val="000000"/>
                </a:solidFill>
              </a:rPr>
              <a:t>компенсационный </a:t>
            </a:r>
            <a:r>
              <a:rPr lang="ru-RU" sz="1600" dirty="0" smtClean="0">
                <a:solidFill>
                  <a:srgbClr val="000000"/>
                </a:solidFill>
              </a:rPr>
              <a:t>пакет на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конкурентном </a:t>
            </a:r>
            <a:r>
              <a:rPr lang="ru-RU" sz="1600" dirty="0">
                <a:solidFill>
                  <a:srgbClr val="000000"/>
                </a:solidFill>
              </a:rPr>
              <a:t>уровне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868645" y="2166114"/>
            <a:ext cx="362871" cy="32114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9925" y="4565618"/>
            <a:ext cx="725052" cy="7250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69" y="4565618"/>
            <a:ext cx="725052" cy="7250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73" y="4565618"/>
            <a:ext cx="725052" cy="7250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26" y="2025417"/>
            <a:ext cx="702258" cy="7022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23" y="2025417"/>
            <a:ext cx="702258" cy="702258"/>
          </a:xfrm>
          <a:prstGeom prst="rect">
            <a:avLst/>
          </a:prstGeom>
        </p:spPr>
      </p:pic>
      <p:sp>
        <p:nvSpPr>
          <p:cNvPr id="18" name="Текст 3"/>
          <p:cNvSpPr>
            <a:spLocks noGrp="1"/>
          </p:cNvSpPr>
          <p:nvPr>
            <p:ph type="body" sz="quarter" idx="12"/>
          </p:nvPr>
        </p:nvSpPr>
        <p:spPr>
          <a:xfrm>
            <a:off x="0" y="6563780"/>
            <a:ext cx="11049000" cy="294220"/>
          </a:xfrm>
          <a:ln>
            <a:noFill/>
          </a:ln>
        </p:spPr>
        <p:txBody>
          <a:bodyPr/>
          <a:lstStyle/>
          <a:p>
            <a:r>
              <a:rPr lang="ru-RU" sz="1200" dirty="0" smtClean="0"/>
              <a:t>ИССЛЕДОВАНИЕ ЗАРАБОТНЫХ ПЛАТ, ЛЬГОТ И КОМПЕНСАЦИЙ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659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8162705" y="2041164"/>
            <a:ext cx="39052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Санкт-Петербург</a:t>
            </a:r>
            <a:r>
              <a:rPr lang="ru-RU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1600" dirty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Каменноостровский проспект</a:t>
            </a:r>
            <a:r>
              <a:rPr lang="en-US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600" dirty="0" smtClean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26-28, оф. 112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ru-RU" altLang="ru-RU" sz="1600" dirty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Петербург: +7 (812) 401-43-45</a:t>
            </a:r>
            <a:br>
              <a:rPr lang="ru-RU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Москва: +7 (495) </a:t>
            </a:r>
            <a:r>
              <a:rPr lang="ru-RU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660-01-79</a:t>
            </a:r>
            <a:endParaRPr lang="ru-RU" sz="1600" dirty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ru-RU" altLang="ru-RU" sz="1600" dirty="0">
              <a:solidFill>
                <a:srgbClr val="4D4D4D"/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en-US" altLang="ru-RU" sz="1600" dirty="0">
              <a:solidFill>
                <a:srgbClr val="4D4D4D"/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ru-RU" altLang="ru-RU" sz="1600" dirty="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43" name="Заголовок 12"/>
          <p:cNvSpPr>
            <a:spLocks noGrp="1"/>
          </p:cNvSpPr>
          <p:nvPr>
            <p:ph type="title"/>
          </p:nvPr>
        </p:nvSpPr>
        <p:spPr>
          <a:xfrm>
            <a:off x="631372" y="0"/>
            <a:ext cx="10972800" cy="582065"/>
          </a:xfrm>
        </p:spPr>
        <p:txBody>
          <a:bodyPr/>
          <a:lstStyle/>
          <a:p>
            <a:pPr algn="ctr"/>
            <a:r>
              <a:rPr lang="ru-RU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НАШИ КОНТАКТЫ</a:t>
            </a:r>
            <a:endParaRPr lang="ru-RU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4" name="Рисунок 43" descr="115-placeholder-1.png"/>
          <p:cNvPicPr>
            <a:picLocks noChangeAspect="1"/>
          </p:cNvPicPr>
          <p:nvPr/>
        </p:nvPicPr>
        <p:blipFill>
          <a:blip r:embed="rId3" cstate="print">
            <a:lum bright="50000"/>
          </a:blip>
          <a:stretch>
            <a:fillRect/>
          </a:stretch>
        </p:blipFill>
        <p:spPr>
          <a:xfrm>
            <a:off x="7693819" y="2190561"/>
            <a:ext cx="520956" cy="520956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764039" y="1212581"/>
            <a:ext cx="1494516" cy="1545083"/>
          </a:xfrm>
          <a:prstGeom prst="ellipse">
            <a:avLst/>
          </a:prstGeom>
          <a:blipFill dpi="0" rotWithShape="1">
            <a:blip r:embed="rId4"/>
            <a:srcRect/>
            <a:stretch>
              <a:fillRect t="5000"/>
            </a:stretch>
          </a:blipFill>
          <a:ln w="76200">
            <a:solidFill>
              <a:srgbClr val="764E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693014" y="1313398"/>
            <a:ext cx="37363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altLang="ru-RU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направления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altLang="ru-RU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исследования рынка </a:t>
            </a:r>
            <a:r>
              <a:rPr lang="ru-RU" altLang="ru-RU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труда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altLang="ru-RU" sz="1600" b="1" dirty="0" smtClean="0">
                <a:solidFill>
                  <a:srgbClr val="764E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Мария Куприянова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4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ru-RU" sz="14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(812) 401-43-45 </a:t>
            </a:r>
            <a:r>
              <a:rPr lang="ru-RU" sz="14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доб.104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en-US" sz="14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m.kupriyanova@hrsolutions.ru</a:t>
            </a:r>
            <a:endParaRPr lang="ru-RU" altLang="ru-RU" sz="1400" dirty="0" smtClean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en-US" altLang="ru-RU" sz="1600" dirty="0" smtClean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endParaRPr lang="ru-RU" altLang="ru-RU" sz="16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93014" y="4668299"/>
            <a:ext cx="452816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altLang="ru-RU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Менеджер по работе с клиентами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altLang="ru-RU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направления исследования рынка </a:t>
            </a:r>
            <a:r>
              <a:rPr lang="ru-RU" altLang="ru-RU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труда</a:t>
            </a:r>
            <a:endParaRPr lang="en-US" altLang="ru-RU" sz="1600" dirty="0" smtClean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altLang="ru-RU" sz="1600" b="1" dirty="0" smtClean="0">
                <a:solidFill>
                  <a:srgbClr val="764E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Анастасия </a:t>
            </a:r>
            <a:r>
              <a:rPr lang="ru-RU" altLang="ru-RU" sz="1600" b="1" dirty="0" err="1" smtClean="0">
                <a:solidFill>
                  <a:srgbClr val="764E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Пчелинцева</a:t>
            </a:r>
            <a:endParaRPr lang="ru-RU" altLang="ru-RU" sz="1600" b="1" dirty="0" smtClean="0">
              <a:solidFill>
                <a:srgbClr val="764E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en-US" sz="14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ru-RU" sz="14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ru-RU" sz="14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(812) 401-43-45 </a:t>
            </a:r>
            <a:r>
              <a:rPr lang="ru-RU" sz="14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доб.120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en-US" sz="14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a.pchelintseva@hrsolutions.ru</a:t>
            </a:r>
            <a:endParaRPr lang="ru-RU" altLang="ru-RU" sz="1600" dirty="0">
              <a:solidFill>
                <a:srgbClr val="4D4D4D"/>
              </a:solidFill>
              <a:cs typeface="Arial" charset="0"/>
            </a:endParaRPr>
          </a:p>
        </p:txBody>
      </p:sp>
      <p:pic>
        <p:nvPicPr>
          <p:cNvPr id="48" name="Рисунок 47" descr="121-email-1.png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lum bright="50000"/>
          </a:blip>
          <a:stretch>
            <a:fillRect/>
          </a:stretch>
        </p:blipFill>
        <p:spPr>
          <a:xfrm>
            <a:off x="5818837" y="2284561"/>
            <a:ext cx="225620" cy="225620"/>
          </a:xfrm>
          <a:prstGeom prst="rect">
            <a:avLst/>
          </a:prstGeom>
        </p:spPr>
      </p:pic>
      <p:pic>
        <p:nvPicPr>
          <p:cNvPr id="49" name="Рисунок 48" descr="121-email-1.png">
            <a:hlinkClick r:id="rId7"/>
          </p:cNvPr>
          <p:cNvPicPr>
            <a:picLocks noChangeAspect="1"/>
          </p:cNvPicPr>
          <p:nvPr/>
        </p:nvPicPr>
        <p:blipFill>
          <a:blip r:embed="rId6" cstate="print">
            <a:lum bright="50000"/>
          </a:blip>
          <a:stretch>
            <a:fillRect/>
          </a:stretch>
        </p:blipFill>
        <p:spPr>
          <a:xfrm>
            <a:off x="5441548" y="4012675"/>
            <a:ext cx="225620" cy="225620"/>
          </a:xfrm>
          <a:prstGeom prst="rect">
            <a:avLst/>
          </a:prstGeom>
        </p:spPr>
      </p:pic>
      <p:pic>
        <p:nvPicPr>
          <p:cNvPr id="50" name="Рисунок 49" descr="108-smartphone.png"/>
          <p:cNvPicPr>
            <a:picLocks noChangeAspect="1"/>
          </p:cNvPicPr>
          <p:nvPr/>
        </p:nvPicPr>
        <p:blipFill>
          <a:blip r:embed="rId8" cstate="print">
            <a:lum bright="50000"/>
          </a:blip>
          <a:stretch>
            <a:fillRect/>
          </a:stretch>
        </p:blipFill>
        <p:spPr>
          <a:xfrm>
            <a:off x="7702629" y="2918377"/>
            <a:ext cx="541006" cy="541006"/>
          </a:xfrm>
          <a:prstGeom prst="rect">
            <a:avLst/>
          </a:prstGeom>
        </p:spPr>
      </p:pic>
      <p:sp>
        <p:nvSpPr>
          <p:cNvPr id="51" name="Двойные круглые скобки 50"/>
          <p:cNvSpPr/>
          <p:nvPr/>
        </p:nvSpPr>
        <p:spPr>
          <a:xfrm>
            <a:off x="7447047" y="1821059"/>
            <a:ext cx="4267200" cy="2061029"/>
          </a:xfrm>
          <a:prstGeom prst="bracketPair">
            <a:avLst>
              <a:gd name="adj" fmla="val 22301"/>
            </a:avLst>
          </a:prstGeom>
          <a:ln w="38100">
            <a:solidFill>
              <a:srgbClr val="764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693014" y="2991481"/>
            <a:ext cx="452816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altLang="ru-RU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Менеджер по работе с клиентами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altLang="ru-RU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направления исследования рынка </a:t>
            </a:r>
            <a:r>
              <a:rPr lang="ru-RU" altLang="ru-RU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труда</a:t>
            </a:r>
            <a:endParaRPr lang="en-US" altLang="ru-RU" sz="1600" dirty="0" smtClean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altLang="ru-RU" sz="1600" b="1" dirty="0" err="1" smtClean="0">
                <a:solidFill>
                  <a:srgbClr val="764E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Рамиль</a:t>
            </a:r>
            <a:r>
              <a:rPr lang="ru-RU" altLang="ru-RU" sz="1600" b="1" dirty="0" smtClean="0">
                <a:solidFill>
                  <a:srgbClr val="764E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764E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Абузяров</a:t>
            </a:r>
            <a:endParaRPr lang="ru-RU" altLang="ru-RU" sz="1600" b="1" dirty="0" smtClean="0">
              <a:solidFill>
                <a:srgbClr val="764E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en-US" sz="14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ru-RU" sz="14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ru-RU" sz="14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(812) 401-43-45 </a:t>
            </a:r>
            <a:r>
              <a:rPr lang="ru-RU" sz="14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доб.102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en-US" sz="14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r.abuzyarov@hrsolutions.ru</a:t>
            </a:r>
            <a:endParaRPr lang="ru-RU" altLang="ru-RU" sz="1600" dirty="0">
              <a:solidFill>
                <a:srgbClr val="4D4D4D"/>
              </a:solidFill>
              <a:cs typeface="Arial" charset="0"/>
            </a:endParaRPr>
          </a:p>
        </p:txBody>
      </p:sp>
      <p:pic>
        <p:nvPicPr>
          <p:cNvPr id="55" name="Рисунок 54" descr="121-email-1.png">
            <a:hlinkClick r:id="rId7"/>
          </p:cNvPr>
          <p:cNvPicPr>
            <a:picLocks noChangeAspect="1"/>
          </p:cNvPicPr>
          <p:nvPr/>
        </p:nvPicPr>
        <p:blipFill>
          <a:blip r:embed="rId6" cstate="print">
            <a:lum bright="50000"/>
          </a:blip>
          <a:stretch>
            <a:fillRect/>
          </a:stretch>
        </p:blipFill>
        <p:spPr>
          <a:xfrm>
            <a:off x="5441548" y="5672513"/>
            <a:ext cx="225620" cy="2256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039" y="4682168"/>
            <a:ext cx="1494516" cy="1489141"/>
          </a:xfrm>
          <a:prstGeom prst="flowChartConnector">
            <a:avLst/>
          </a:prstGeom>
          <a:ln w="76200">
            <a:solidFill>
              <a:srgbClr val="764E80"/>
            </a:solidFill>
          </a:ln>
          <a:effectLst>
            <a:softEdge rad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6687" t="6199" r="9500" b="3527"/>
          <a:stretch/>
        </p:blipFill>
        <p:spPr>
          <a:xfrm>
            <a:off x="733846" y="2952281"/>
            <a:ext cx="1523170" cy="152999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7163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3834673" y="2213466"/>
            <a:ext cx="1000551" cy="100055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972922" y="1029749"/>
            <a:ext cx="237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Расширенный список </a:t>
            </a:r>
            <a:r>
              <a:rPr lang="ru-RU" altLang="ru-RU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позици</a:t>
            </a:r>
            <a:endParaRPr lang="ru-RU" altLang="ru-RU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740678" y="2925549"/>
            <a:ext cx="3173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Собор данных </a:t>
            </a:r>
          </a:p>
          <a:p>
            <a:pPr>
              <a:defRPr/>
            </a:pPr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по </a:t>
            </a:r>
            <a:r>
              <a:rPr lang="ru-RU" altLang="ru-RU" dirty="0">
                <a:solidFill>
                  <a:schemeClr val="bg1"/>
                </a:solidFill>
                <a:cs typeface="Calibri" panose="020F0502020204030204" pitchFamily="34" charset="0"/>
              </a:rPr>
              <a:t>компаниям на определенной </a:t>
            </a:r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территории</a:t>
            </a:r>
            <a:endParaRPr lang="ru-RU" altLang="ru-RU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740678" y="1030847"/>
            <a:ext cx="2804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Бесплатный отчёт для участников обзора</a:t>
            </a:r>
            <a:endParaRPr lang="ru-RU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73396" y="3692398"/>
            <a:ext cx="2372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ru-RU" altLang="ru-RU" sz="1400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отраслиразмера</a:t>
            </a:r>
            <a:r>
              <a:rPr lang="ru-RU" altLang="ru-RU" sz="1400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cs typeface="Calibri" panose="020F0502020204030204" pitchFamily="34" charset="0"/>
              </a:rPr>
              <a:t>компании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ru-RU" altLang="ru-RU" sz="1400" dirty="0">
                <a:solidFill>
                  <a:schemeClr val="bg1"/>
                </a:solidFill>
                <a:cs typeface="Calibri" panose="020F0502020204030204" pitchFamily="34" charset="0"/>
              </a:rPr>
              <a:t>типа капитала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12615473" y="3025439"/>
            <a:ext cx="1000551" cy="100055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18383229" y="818033"/>
            <a:ext cx="1000551" cy="100055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8383229" y="3025440"/>
            <a:ext cx="1000551" cy="100055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709" y="3214017"/>
            <a:ext cx="533590" cy="553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39" y="3249205"/>
            <a:ext cx="553018" cy="553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041" y="2470421"/>
            <a:ext cx="515813" cy="5158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540820" y="972768"/>
            <a:ext cx="685368" cy="62787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48113" y="1643692"/>
            <a:ext cx="1257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accent1"/>
                </a:solidFill>
                <a:cs typeface="Calibri" panose="020F0502020204030204" pitchFamily="34" charset="0"/>
              </a:rPr>
              <a:t>48</a:t>
            </a:r>
            <a:r>
              <a:rPr lang="ru-RU" sz="5400" dirty="0" smtClean="0">
                <a:solidFill>
                  <a:schemeClr val="accent1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59326" y="2459723"/>
            <a:ext cx="163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Calibri" panose="020F0502020204030204" pitchFamily="34" charset="0"/>
              </a:rPr>
              <a:t>компаниям</a:t>
            </a:r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35530" y="1643692"/>
            <a:ext cx="1657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  <a:cs typeface="Calibri" panose="020F0502020204030204" pitchFamily="34" charset="0"/>
              </a:rPr>
              <a:t>225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6596" y="2459723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cs typeface="Calibri" panose="020F0502020204030204" pitchFamily="34" charset="0"/>
              </a:rPr>
              <a:t>позициям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44488" y="1625083"/>
            <a:ext cx="2859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  <a:cs typeface="Calibri" panose="020F0502020204030204" pitchFamily="34" charset="0"/>
              </a:rPr>
              <a:t>26 626 </a:t>
            </a:r>
            <a:endParaRPr lang="ru-RU" sz="5400" b="1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34016" y="2450639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cs typeface="Calibri" panose="020F0502020204030204" pitchFamily="34" charset="0"/>
              </a:rPr>
              <a:t>сотрудникам</a:t>
            </a:r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9612" y="1039213"/>
            <a:ext cx="12105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обзоре заработных плат среди компаний Санкт-Петербурга представлена информация по: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80102" y="5059014"/>
            <a:ext cx="3303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95AF5C"/>
                </a:solidFill>
              </a:rPr>
              <a:t>Формат отчетов: MS </a:t>
            </a:r>
            <a:r>
              <a:rPr lang="ru-RU" dirty="0" err="1" smtClean="0">
                <a:solidFill>
                  <a:srgbClr val="95AF5C"/>
                </a:solidFill>
              </a:rPr>
              <a:t>Excel</a:t>
            </a:r>
            <a:endParaRPr lang="ru-RU" dirty="0">
              <a:solidFill>
                <a:srgbClr val="95AF5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62455" y="5056807"/>
            <a:ext cx="464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Язык отчетов: Русский и Английский</a:t>
            </a: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747130" y="48140"/>
            <a:ext cx="10972800" cy="58206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2"/>
                </a:solidFill>
              </a:rPr>
              <a:t>ОБЩАЯ ИНФОРМАЦИЯ ПО ОБЗОРУ 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58" name="Picture 6" descr="ÐÐ°ÑÑÐ¸Ð½ÐºÐ¸ Ð¿Ð¾ Ð·Ð°Ð¿ÑÐ¾ÑÑ excel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704" y="4237904"/>
            <a:ext cx="589953" cy="5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ÐÐ°ÑÑÐ¸Ð½ÐºÐ¸ Ð¿Ð¾ Ð·Ð°Ð¿ÑÐ¾ÑÑ excel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08" y="4237904"/>
            <a:ext cx="589953" cy="5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0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6" t="31107" r="3905" b="19906"/>
          <a:stretch/>
        </p:blipFill>
        <p:spPr>
          <a:xfrm>
            <a:off x="-18175" y="-39418"/>
            <a:ext cx="12187989" cy="6906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3407" y="1344096"/>
            <a:ext cx="7218947" cy="4569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781723" y="1874688"/>
            <a:ext cx="584411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latin typeface="+mn-lt"/>
              </a:rPr>
              <a:t>И</a:t>
            </a:r>
            <a:r>
              <a:rPr lang="ru-RU" altLang="ru-RU" sz="1400" b="1" dirty="0" smtClean="0">
                <a:latin typeface="+mn-lt"/>
              </a:rPr>
              <a:t>нформацию </a:t>
            </a:r>
            <a:r>
              <a:rPr lang="ru-RU" altLang="ru-RU" sz="1400" b="1" dirty="0">
                <a:latin typeface="+mn-lt"/>
              </a:rPr>
              <a:t>о заработных </a:t>
            </a:r>
            <a:r>
              <a:rPr lang="ru-RU" altLang="ru-RU" sz="1400" b="1" dirty="0" smtClean="0">
                <a:latin typeface="+mn-lt"/>
              </a:rPr>
              <a:t>платах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Базовый оклад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Переменная часть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Размер годового бонуса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Среднемесячный доход без учета годового бонуса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Среднемесячный доход с учетом годового бонуса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Годовой доход</a:t>
            </a:r>
          </a:p>
          <a:p>
            <a:pPr>
              <a:defRPr/>
            </a:pPr>
            <a:endParaRPr lang="ru-RU" altLang="ru-RU" sz="1800" dirty="0" smtClean="0">
              <a:latin typeface="+mn-lt"/>
            </a:endParaRP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3777613" y="4762946"/>
            <a:ext cx="4973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58863">
              <a:spcBef>
                <a:spcPct val="20000"/>
              </a:spcBef>
              <a:buChar char="•"/>
              <a:defRPr sz="3200">
                <a:solidFill>
                  <a:srgbClr val="737DA5"/>
                </a:solidFill>
                <a:latin typeface="Arial" panose="020B0604020202020204" pitchFamily="34" charset="0"/>
              </a:defRPr>
            </a:lvl1pPr>
            <a:lvl2pPr marL="742950" indent="-285750" defTabSz="1058863">
              <a:spcBef>
                <a:spcPct val="20000"/>
              </a:spcBef>
              <a:buChar char="–"/>
              <a:defRPr sz="2800">
                <a:solidFill>
                  <a:srgbClr val="737DA5"/>
                </a:solidFill>
                <a:latin typeface="Arial" panose="020B0604020202020204" pitchFamily="34" charset="0"/>
              </a:defRPr>
            </a:lvl2pPr>
            <a:lvl3pPr marL="1143000" indent="-228600" defTabSz="1058863">
              <a:spcBef>
                <a:spcPct val="20000"/>
              </a:spcBef>
              <a:buChar char="•"/>
              <a:defRPr sz="2400">
                <a:solidFill>
                  <a:srgbClr val="737DA5"/>
                </a:solidFill>
                <a:latin typeface="Arial" panose="020B0604020202020204" pitchFamily="34" charset="0"/>
              </a:defRPr>
            </a:lvl3pPr>
            <a:lvl4pPr marL="1600200" indent="-228600" defTabSz="1058863">
              <a:spcBef>
                <a:spcPct val="20000"/>
              </a:spcBef>
              <a:buChar char="–"/>
              <a:defRPr sz="2000">
                <a:solidFill>
                  <a:srgbClr val="737DA5"/>
                </a:solidFill>
                <a:latin typeface="Arial" panose="020B0604020202020204" pitchFamily="34" charset="0"/>
              </a:defRPr>
            </a:lvl4pPr>
            <a:lvl5pPr marL="2057400" indent="-228600" defTabSz="1058863">
              <a:spcBef>
                <a:spcPct val="20000"/>
              </a:spcBef>
              <a:buChar char="»"/>
              <a:defRPr sz="2000">
                <a:solidFill>
                  <a:srgbClr val="737DA5"/>
                </a:solidFill>
                <a:latin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37DA5"/>
                </a:solidFill>
                <a:latin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37DA5"/>
                </a:solidFill>
                <a:latin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37DA5"/>
                </a:solidFill>
                <a:latin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37DA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737DA5"/>
              </a:buClr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altLang="ru-RU" sz="1400" b="1" dirty="0" smtClean="0">
                <a:solidFill>
                  <a:schemeClr val="tx1"/>
                </a:solidFill>
                <a:latin typeface="+mn-lt"/>
              </a:rPr>
              <a:t>писание исследуемых позиций</a:t>
            </a:r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auto">
          <a:xfrm>
            <a:off x="3781723" y="3347174"/>
            <a:ext cx="601345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58863">
              <a:spcBef>
                <a:spcPct val="20000"/>
              </a:spcBef>
              <a:buChar char="•"/>
              <a:defRPr sz="3200">
                <a:solidFill>
                  <a:srgbClr val="737DA5"/>
                </a:solidFill>
                <a:latin typeface="Arial" panose="020B0604020202020204" pitchFamily="34" charset="0"/>
              </a:defRPr>
            </a:lvl1pPr>
            <a:lvl2pPr marL="742950" indent="-285750" defTabSz="1058863">
              <a:spcBef>
                <a:spcPct val="20000"/>
              </a:spcBef>
              <a:buChar char="–"/>
              <a:defRPr sz="2800">
                <a:solidFill>
                  <a:srgbClr val="737DA5"/>
                </a:solidFill>
                <a:latin typeface="Arial" panose="020B0604020202020204" pitchFamily="34" charset="0"/>
              </a:defRPr>
            </a:lvl2pPr>
            <a:lvl3pPr marL="1143000" indent="-228600" defTabSz="1058863">
              <a:spcBef>
                <a:spcPct val="20000"/>
              </a:spcBef>
              <a:buChar char="•"/>
              <a:defRPr sz="2400">
                <a:solidFill>
                  <a:srgbClr val="737DA5"/>
                </a:solidFill>
                <a:latin typeface="Arial" panose="020B0604020202020204" pitchFamily="34" charset="0"/>
              </a:defRPr>
            </a:lvl3pPr>
            <a:lvl4pPr marL="1600200" indent="-228600" defTabSz="1058863">
              <a:spcBef>
                <a:spcPct val="20000"/>
              </a:spcBef>
              <a:buChar char="–"/>
              <a:defRPr sz="2000">
                <a:solidFill>
                  <a:srgbClr val="737DA5"/>
                </a:solidFill>
                <a:latin typeface="Arial" panose="020B0604020202020204" pitchFamily="34" charset="0"/>
              </a:defRPr>
            </a:lvl4pPr>
            <a:lvl5pPr marL="2057400" indent="-228600" defTabSz="1058863">
              <a:spcBef>
                <a:spcPct val="20000"/>
              </a:spcBef>
              <a:buChar char="»"/>
              <a:defRPr sz="2000">
                <a:solidFill>
                  <a:srgbClr val="737DA5"/>
                </a:solidFill>
                <a:latin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37DA5"/>
                </a:solidFill>
                <a:latin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37DA5"/>
                </a:solidFill>
                <a:latin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37DA5"/>
                </a:solidFill>
                <a:latin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37DA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737DA5"/>
              </a:buClr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altLang="ru-RU" sz="1400" b="1" dirty="0" smtClean="0">
                <a:solidFill>
                  <a:schemeClr val="tx1"/>
                </a:solidFill>
                <a:latin typeface="+mn-lt"/>
              </a:rPr>
              <a:t>олитики выплат </a:t>
            </a:r>
            <a:r>
              <a:rPr lang="ru-RU" altLang="ru-RU" sz="1400" b="1" dirty="0">
                <a:solidFill>
                  <a:schemeClr val="tx1"/>
                </a:solidFill>
                <a:latin typeface="+mn-lt"/>
              </a:rPr>
              <a:t>заработных </a:t>
            </a:r>
            <a:r>
              <a:rPr lang="ru-RU" altLang="ru-RU" sz="1400" b="1" dirty="0" smtClean="0">
                <a:solidFill>
                  <a:schemeClr val="tx1"/>
                </a:solidFill>
                <a:latin typeface="+mn-lt"/>
              </a:rPr>
              <a:t>плат</a:t>
            </a:r>
          </a:p>
          <a:p>
            <a:pPr marL="285750" indent="-285750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</a:rPr>
              <a:t>ФОТ (фонд оплаты труда)</a:t>
            </a:r>
          </a:p>
          <a:p>
            <a:pPr marL="285750" indent="-285750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</a:rPr>
              <a:t>Льготы и компенсации</a:t>
            </a:r>
          </a:p>
          <a:p>
            <a:pPr marL="285750" indent="-285750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Условия работы</a:t>
            </a:r>
          </a:p>
          <a:p>
            <a:pPr marL="285750" indent="-285750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Текучесть </a:t>
            </a:r>
            <a:r>
              <a:rPr lang="ru-RU" sz="1200" dirty="0">
                <a:solidFill>
                  <a:schemeClr val="tx1"/>
                </a:solidFill>
              </a:rPr>
              <a:t>персонала</a:t>
            </a:r>
          </a:p>
          <a:p>
            <a:pPr marL="285750" indent="-285750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</a:rPr>
              <a:t>Привлечение, оценка и удержание сотрудников</a:t>
            </a:r>
          </a:p>
          <a:p>
            <a:pPr marL="285750" indent="-285750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HR-бренд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7613" y="5262758"/>
            <a:ext cx="4431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 smtClean="0"/>
              <a:t>Состав участников</a:t>
            </a:r>
            <a:endParaRPr lang="ru-RU" alt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81723" y="1449418"/>
            <a:ext cx="4454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/>
              <a:t>Основные тренды</a:t>
            </a:r>
            <a:endParaRPr lang="ru-RU" sz="14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64278" y="-31091"/>
            <a:ext cx="10972800" cy="58206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2"/>
                </a:solidFill>
              </a:rPr>
              <a:t>ОТЧЕТ СОДЕРЖИТ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8" y="85173"/>
            <a:ext cx="3443091" cy="411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67" y="5200913"/>
            <a:ext cx="482046" cy="4820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41" y="4702699"/>
            <a:ext cx="428272" cy="4282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36" y="1923648"/>
            <a:ext cx="428272" cy="428272"/>
          </a:xfrm>
          <a:prstGeom prst="rect">
            <a:avLst/>
          </a:prstGeom>
        </p:spPr>
      </p:pic>
      <p:pic>
        <p:nvPicPr>
          <p:cNvPr id="21" name="Рисунок 20" descr="tea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2435" y="1416288"/>
            <a:ext cx="458399" cy="4583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66" y="3347172"/>
            <a:ext cx="482047" cy="4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297" y="350"/>
            <a:ext cx="10799803" cy="582065"/>
          </a:xfrm>
        </p:spPr>
        <p:txBody>
          <a:bodyPr/>
          <a:lstStyle/>
          <a:p>
            <a:r>
              <a:rPr lang="ru-RU" dirty="0" smtClean="0"/>
              <a:t>ВСЯ СОВОКУПНОСТЬ </a:t>
            </a:r>
            <a:br>
              <a:rPr lang="ru-RU" dirty="0" smtClean="0"/>
            </a:br>
            <a:r>
              <a:rPr lang="ru-RU" dirty="0" smtClean="0"/>
              <a:t>ДАННЫХ РАЗБИТА НА ВЫБОРКИ:</a:t>
            </a: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012449" y="1275813"/>
            <a:ext cx="4019376" cy="364000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133" kern="1200">
                <a:solidFill>
                  <a:srgbClr val="B1608E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67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67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Тип собственности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119566" y="3660249"/>
            <a:ext cx="3805142" cy="768496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133" kern="1200">
                <a:solidFill>
                  <a:srgbClr val="B1608E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67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67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Размер компании 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(количество сотрудников)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770550268"/>
              </p:ext>
            </p:extLst>
          </p:nvPr>
        </p:nvGraphicFramePr>
        <p:xfrm>
          <a:off x="493296" y="1745231"/>
          <a:ext cx="4379494" cy="187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79154159"/>
              </p:ext>
            </p:extLst>
          </p:nvPr>
        </p:nvGraphicFramePr>
        <p:xfrm>
          <a:off x="782053" y="4190507"/>
          <a:ext cx="5233737" cy="220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Текст 3"/>
          <p:cNvSpPr>
            <a:spLocks noGrp="1"/>
          </p:cNvSpPr>
          <p:nvPr>
            <p:ph type="body" sz="quarter" idx="12"/>
          </p:nvPr>
        </p:nvSpPr>
        <p:spPr>
          <a:xfrm>
            <a:off x="0" y="6563780"/>
            <a:ext cx="11049000" cy="294220"/>
          </a:xfrm>
          <a:ln>
            <a:noFill/>
          </a:ln>
        </p:spPr>
        <p:txBody>
          <a:bodyPr/>
          <a:lstStyle/>
          <a:p>
            <a:r>
              <a:rPr lang="ru-RU" sz="1200" dirty="0" smtClean="0"/>
              <a:t>ИССЛЕДОВАНИЕ ЗАРАБОТНЫХ ПЛАТ, ЛЬГОТ И КОМПЕНСАЦИЙ</a:t>
            </a:r>
            <a:endParaRPr lang="ru-RU" sz="1200" dirty="0"/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6623198" y="1275813"/>
            <a:ext cx="4019376" cy="364000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133" kern="1200">
                <a:solidFill>
                  <a:srgbClr val="B1608E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67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67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Сектор бизнеса 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97091959"/>
              </p:ext>
            </p:extLst>
          </p:nvPr>
        </p:nvGraphicFramePr>
        <p:xfrm>
          <a:off x="5402407" y="1745231"/>
          <a:ext cx="6460958" cy="298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87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61840"/>
              </p:ext>
            </p:extLst>
          </p:nvPr>
        </p:nvGraphicFramePr>
        <p:xfrm>
          <a:off x="2134204" y="976121"/>
          <a:ext cx="8043908" cy="5419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1954">
                  <a:extLst>
                    <a:ext uri="{9D8B030D-6E8A-4147-A177-3AD203B41FA5}">
                      <a16:colId xmlns:a16="http://schemas.microsoft.com/office/drawing/2014/main" val="8982244"/>
                    </a:ext>
                  </a:extLst>
                </a:gridCol>
                <a:gridCol w="4021954">
                  <a:extLst>
                    <a:ext uri="{9D8B030D-6E8A-4147-A177-3AD203B41FA5}">
                      <a16:colId xmlns:a16="http://schemas.microsoft.com/office/drawing/2014/main" val="725198610"/>
                    </a:ext>
                  </a:extLst>
                </a:gridCol>
              </a:tblGrid>
              <a:tr h="4403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Название выборки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7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Количество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позиций в отчете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27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890684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Общие данные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225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770018"/>
                  </a:ext>
                </a:extLst>
              </a:tr>
              <a:tr h="219599">
                <a:tc gridSpan="2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По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т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ипу собственности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4E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573037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>
                          <a:latin typeface="+mn-lt"/>
                        </a:rPr>
                        <a:t>Российские компании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175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900645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>
                          <a:latin typeface="+mn-lt"/>
                        </a:rPr>
                        <a:t>Иностранные компании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118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99070"/>
                  </a:ext>
                </a:extLst>
              </a:tr>
              <a:tr h="221648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По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р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азмеру компании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4E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68530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</a:t>
                      </a:r>
                      <a:r>
                        <a:rPr lang="ru-RU" sz="1200" dirty="0" smtClean="0">
                          <a:latin typeface="+mn-lt"/>
                        </a:rPr>
                        <a:t> 100 сотрудников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49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64627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>
                          <a:latin typeface="+mn-lt"/>
                        </a:rPr>
                        <a:t>100 – 499 сотрудников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127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5035110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>
                          <a:latin typeface="+mn-lt"/>
                        </a:rPr>
                        <a:t>500 ≤ сотрудников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156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576801"/>
                  </a:ext>
                </a:extLst>
              </a:tr>
              <a:tr h="276905">
                <a:tc gridSpan="2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По сектору бизнеса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4E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7749309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>
                          <a:latin typeface="+mn-lt"/>
                        </a:rPr>
                        <a:t>Продажи В2В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162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1873257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>
                          <a:latin typeface="+mn-lt"/>
                        </a:rPr>
                        <a:t>Услуги В2В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78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525884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>
                          <a:latin typeface="+mn-lt"/>
                        </a:rPr>
                        <a:t>ТНП и ТДП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174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3005311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>
                          <a:latin typeface="+mn-lt"/>
                        </a:rPr>
                        <a:t>Производство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170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797668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>
                          <a:latin typeface="+mn-lt"/>
                        </a:rPr>
                        <a:t>Российское производство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120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6057629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>
                          <a:latin typeface="+mn-lt"/>
                        </a:rPr>
                        <a:t>Иностранное производство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78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604794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>
                          <a:latin typeface="+mn-lt"/>
                        </a:rPr>
                        <a:t>Пищевое производство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52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7456644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>
                          <a:latin typeface="+mn-lt"/>
                        </a:rPr>
                        <a:t>Непищевое производство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142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348529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lvl="1"/>
                      <a:r>
                        <a:rPr lang="ru-RU" sz="1200" dirty="0" smtClean="0">
                          <a:latin typeface="+mn-lt"/>
                        </a:rPr>
                        <a:t>Индустриальное производство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53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5999719"/>
                  </a:ext>
                </a:extLst>
              </a:tr>
            </a:tbl>
          </a:graphicData>
        </a:graphic>
      </p:graphicFrame>
      <p:sp>
        <p:nvSpPr>
          <p:cNvPr id="7" name="Текст 3"/>
          <p:cNvSpPr>
            <a:spLocks noGrp="1"/>
          </p:cNvSpPr>
          <p:nvPr>
            <p:ph type="body" sz="quarter" idx="12"/>
          </p:nvPr>
        </p:nvSpPr>
        <p:spPr>
          <a:xfrm>
            <a:off x="0" y="6563780"/>
            <a:ext cx="11049000" cy="294220"/>
          </a:xfrm>
          <a:ln>
            <a:noFill/>
          </a:ln>
        </p:spPr>
        <p:txBody>
          <a:bodyPr/>
          <a:lstStyle/>
          <a:p>
            <a:r>
              <a:rPr lang="ru-RU" sz="1200" dirty="0" smtClean="0"/>
              <a:t>ИССЛЕДОВАНИЕ ЗАРАБОТНЫХ ПЛАТ, ЛЬГОТ И КОМПЕНСАЦИЙ</a:t>
            </a:r>
            <a:endParaRPr lang="ru-RU" sz="120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916670" y="110707"/>
            <a:ext cx="9960589" cy="476253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133" kern="1200">
                <a:solidFill>
                  <a:srgbClr val="B1608E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67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67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accent2"/>
                </a:solidFill>
              </a:rPr>
              <a:t>КОЛИЧЕСТВО ПОЗИЦИЙ, ПО КОТОРЫМ ПРЕДСТАВЛЕНЫ ДАННЫЕ ПО УРОВНЮ ЗАРАБОТНЫХ ПЛАТ, В ОТЧЕТАХ ПО ПОДВЫБОРКАМ КОМПАНИЙ </a:t>
            </a:r>
            <a:br>
              <a:rPr lang="ru-RU" sz="2000" dirty="0" smtClean="0">
                <a:solidFill>
                  <a:schemeClr val="accent2"/>
                </a:solidFill>
              </a:rPr>
            </a:b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29418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29418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29418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29418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29418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29418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29418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29418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847013" y="59513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847013" y="59132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847013" y="59704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847013" y="59323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847013" y="60085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847013" y="59704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7847013" y="60275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7847013" y="59894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2"/>
          </p:nvPr>
        </p:nvSpPr>
        <p:spPr>
          <a:xfrm>
            <a:off x="0" y="6563780"/>
            <a:ext cx="11049000" cy="294220"/>
          </a:xfrm>
          <a:ln>
            <a:noFill/>
          </a:ln>
        </p:spPr>
        <p:txBody>
          <a:bodyPr/>
          <a:lstStyle/>
          <a:p>
            <a:r>
              <a:rPr lang="ru-RU" sz="1200" dirty="0" smtClean="0"/>
              <a:t>ИССЛЕДОВАНИЕ ЗАРАБОТНЫХ ПЛАТ, ЛЬГОТ И КОМПЕНСАЦИЙ</a:t>
            </a:r>
            <a:endParaRPr lang="ru-RU" sz="1200" dirty="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83723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83723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83723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83723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583723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583723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83723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583723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583723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583723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583723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583723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83723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583723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583723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583723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583723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583723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6357938" y="113087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357938" y="112706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357938" y="113277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6357938" y="112896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6357938" y="113658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6357938" y="113277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6357938" y="113849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6357938" y="113468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398352" y="7498"/>
            <a:ext cx="7919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+mj-lt"/>
              </a:rPr>
              <a:t>Список исследованных позиций </a:t>
            </a: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098"/>
              </p:ext>
            </p:extLst>
          </p:nvPr>
        </p:nvGraphicFramePr>
        <p:xfrm>
          <a:off x="475697" y="980218"/>
          <a:ext cx="5361541" cy="5393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750">
                  <a:extLst>
                    <a:ext uri="{9D8B030D-6E8A-4147-A177-3AD203B41FA5}">
                      <a16:colId xmlns:a16="http://schemas.microsoft.com/office/drawing/2014/main" val="3545505473"/>
                    </a:ext>
                  </a:extLst>
                </a:gridCol>
                <a:gridCol w="4895791">
                  <a:extLst>
                    <a:ext uri="{9D8B030D-6E8A-4147-A177-3AD203B41FA5}">
                      <a16:colId xmlns:a16="http://schemas.microsoft.com/office/drawing/2014/main" val="2160904011"/>
                    </a:ext>
                  </a:extLst>
                </a:gridCol>
              </a:tblGrid>
              <a:tr h="25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Позиция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42992"/>
                  </a:ext>
                </a:extLst>
              </a:tr>
              <a:tr h="3378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РУКОВОДИТЕЛИ ВЫСШЕГО ЗВЕНА / GENERAL MANAGEMENT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251216"/>
                  </a:ext>
                </a:extLst>
              </a:tr>
              <a:tr h="14537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1.1.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Генеральный директор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72349"/>
                  </a:ext>
                </a:extLst>
              </a:tr>
              <a:tr h="27031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1.2.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</a:t>
                      </a:r>
                      <a:r>
                        <a:rPr lang="ru-RU" sz="800" u="none" strike="noStrike" dirty="0">
                          <a:effectLst/>
                        </a:rPr>
                        <a:t> генерального директора / Директор по операционному управлению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699406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1.3.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Директор по развитию бизнеса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79911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1.4.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Коммерческий директор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506954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1.5.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Директор филиала/представительства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005021"/>
                  </a:ext>
                </a:extLst>
              </a:tr>
              <a:tr h="3378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АДМИНИСТРАТИВНЫЙ ПЕРСОНАЛ / </a:t>
                      </a: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ADMINISTRATIVE PERSONNEL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33903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Административный директор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82532"/>
                  </a:ext>
                </a:extLst>
              </a:tr>
              <a:tr h="1234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2.2.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Офис-менеджер (со знанием иностранного языка)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012313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2.3.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Офис-менеджер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694383"/>
                  </a:ext>
                </a:extLst>
              </a:tr>
              <a:tr h="27031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Личный ассистент (со знанием иностранного языка) / Помощник руководителя / Ассистент руководителя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125420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2.5.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Личный ассистент / Помощник руководителя / Ассистент руководителя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0237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2.6.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Секретарь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329985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2.7.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Ресепшионист</a:t>
                      </a:r>
                      <a:r>
                        <a:rPr lang="ru-RU" sz="800" u="none" strike="noStrike" dirty="0">
                          <a:effectLst/>
                        </a:rPr>
                        <a:t> / Секретарь на </a:t>
                      </a:r>
                      <a:r>
                        <a:rPr lang="ru-RU" sz="800" u="none" strike="noStrike" dirty="0" err="1">
                          <a:effectLst/>
                        </a:rPr>
                        <a:t>ресепшн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151485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2.8.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Оператор базы данных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891340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2.9.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Менеджер договорного отдела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724603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2.10.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Специалист договорного отдела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581367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2.11.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Архивариус / Архивист 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67102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2.12.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Супервайзер по транспорту 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854691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2.13.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Офисный водитель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465562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2.14.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Персональный водитель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567580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2.15.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Уборщица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567080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2.16.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Курьер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815775"/>
                  </a:ext>
                </a:extLst>
              </a:tr>
              <a:tr h="27031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2.17.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Начальник службы безопасности / Менеджер по экономической безопасности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386902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2.18.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Охранник 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132049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2.19.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Инженер по охране труда и технике безопасности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106119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2.20.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Инженер по пожарной безопасности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884888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2.21.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Инженер по эксплуатации зданий и сооружений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325571"/>
                  </a:ext>
                </a:extLst>
              </a:tr>
              <a:tr h="1762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ОБСЛУЖИВАНИЕ КЛИЕНТОВ / </a:t>
                      </a: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CLIENT SERVICE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93419"/>
                  </a:ext>
                </a:extLst>
              </a:tr>
              <a:tr h="13515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3.1.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Руководитель отдела по обслуживанию клиентов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238976"/>
                  </a:ext>
                </a:extLst>
              </a:tr>
              <a:tr h="1395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3.2.</a:t>
                      </a:r>
                      <a:endParaRPr lang="ru-RU" sz="8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Руководитель группы по обработке заказов </a:t>
                      </a:r>
                      <a:endParaRPr lang="ru-RU" sz="8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25811"/>
                  </a:ext>
                </a:extLst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39477"/>
              </p:ext>
            </p:extLst>
          </p:nvPr>
        </p:nvGraphicFramePr>
        <p:xfrm>
          <a:off x="6357938" y="980224"/>
          <a:ext cx="5133476" cy="5393043"/>
        </p:xfrm>
        <a:graphic>
          <a:graphicData uri="http://schemas.openxmlformats.org/drawingml/2006/table">
            <a:tbl>
              <a:tblPr/>
              <a:tblGrid>
                <a:gridCol w="445938">
                  <a:extLst>
                    <a:ext uri="{9D8B030D-6E8A-4147-A177-3AD203B41FA5}">
                      <a16:colId xmlns:a16="http://schemas.microsoft.com/office/drawing/2014/main" val="2313948460"/>
                    </a:ext>
                  </a:extLst>
                </a:gridCol>
                <a:gridCol w="4687538">
                  <a:extLst>
                    <a:ext uri="{9D8B030D-6E8A-4147-A177-3AD203B41FA5}">
                      <a16:colId xmlns:a16="http://schemas.microsoft.com/office/drawing/2014/main" val="4103894357"/>
                    </a:ext>
                  </a:extLst>
                </a:gridCol>
              </a:tblGrid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3.3.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Руководитель группы по работе с претензиями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561611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3.4.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проекта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9406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3.5.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проектам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954612"/>
                  </a:ext>
                </a:extLst>
              </a:tr>
              <a:tr h="2565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3.6.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Региональный менеджер по сервисному обслуживанию и поддержке продукции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43657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3.7.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Инженер по ремонту и обслуживанию оборудования / Сервисный инженер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63555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3.8.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работе с клиентами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09887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3.9.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работе с претензиями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904468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3.10.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Оператор поддержки / Оператор </a:t>
                      </a:r>
                      <a:r>
                        <a:rPr lang="en-US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Call-center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6479"/>
                  </a:ext>
                </a:extLst>
              </a:tr>
              <a:tr h="3298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РЕГИОНАЛЬНОЕ РАЗВИТИЕ /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REGIONAL DEVELOPMENT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181758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4.1.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Начальник отдела регионального развития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841623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4.2.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Аналитик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68432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4.3.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Координатор региональных продаж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35251"/>
                  </a:ext>
                </a:extLst>
              </a:tr>
              <a:tr h="1721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ФИНАНСЫ И БУХГАЛТЕРИЯ / FINANCE AND ACCOUNT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856262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Финансовый директор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52572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Главный бухгалтер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006421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Заместитель главного бухгалтера / Старший бухгалтер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11436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Бухгалтер по расчету заработной платы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9767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Бухгалтер на участке, РСБУ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69255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Младший бухгалтер, РСБУ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61204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Начальник отдела по МСФО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228240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Старший специалист по МСФО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640627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МСФО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015585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5.10.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управленческому учету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018012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5.11.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управленческому учету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53224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5.12.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Руководитель казначейства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014535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5.13.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казначейства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7943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5.14.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Кредитный контролер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704865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5.15.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работе с дебиторской задолжностью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46756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5.16.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Финансовый аналитик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435749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5.17.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Внутренний аудитор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963105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5.18.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налогообложению / Бухгалтер по налогам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788355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5.19.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Финансовый контролер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670469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5.20.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Начальник планово-экономического отдела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70503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5.21.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Старший экономист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062988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5.22.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Экономист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2526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5.23.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Экономист по труду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1285"/>
                  </a:ext>
                </a:extLst>
              </a:tr>
              <a:tr h="13631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5.24.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Кассир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78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5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29418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29418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29418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29418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29418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29418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29418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29418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847013" y="59513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847013" y="59132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847013" y="59704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847013" y="59323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847013" y="60085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847013" y="59704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7847013" y="60275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7847013" y="59894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2"/>
          </p:nvPr>
        </p:nvSpPr>
        <p:spPr>
          <a:xfrm>
            <a:off x="0" y="6563780"/>
            <a:ext cx="11049000" cy="294220"/>
          </a:xfrm>
          <a:ln>
            <a:noFill/>
          </a:ln>
        </p:spPr>
        <p:txBody>
          <a:bodyPr/>
          <a:lstStyle/>
          <a:p>
            <a:r>
              <a:rPr lang="ru-RU" sz="1200" dirty="0" smtClean="0"/>
              <a:t>ИССЛЕДОВАНИЕ ЗАРАБОТНЫХ ПЛАТ, ЛЬГОТ И КОМПЕНСАЦИЙ</a:t>
            </a:r>
            <a:endParaRPr lang="ru-RU" sz="1200" dirty="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83723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83723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83723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83723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583723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583723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83723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583723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583723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583723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583723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583723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83723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583723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583723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583723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583723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583723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6357938" y="113087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357938" y="112706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357938" y="113277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6357938" y="112896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6357938" y="113658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6357938" y="113277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6357938" y="113849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6357938" y="113468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398352" y="7498"/>
            <a:ext cx="7919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+mj-lt"/>
              </a:rPr>
              <a:t>Список исследованных позиций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97192"/>
              </p:ext>
            </p:extLst>
          </p:nvPr>
        </p:nvGraphicFramePr>
        <p:xfrm>
          <a:off x="495401" y="782772"/>
          <a:ext cx="5341837" cy="5590526"/>
        </p:xfrm>
        <a:graphic>
          <a:graphicData uri="http://schemas.openxmlformats.org/drawingml/2006/table">
            <a:tbl>
              <a:tblPr/>
              <a:tblGrid>
                <a:gridCol w="464039">
                  <a:extLst>
                    <a:ext uri="{9D8B030D-6E8A-4147-A177-3AD203B41FA5}">
                      <a16:colId xmlns:a16="http://schemas.microsoft.com/office/drawing/2014/main" val="176296882"/>
                    </a:ext>
                  </a:extLst>
                </a:gridCol>
                <a:gridCol w="4877798">
                  <a:extLst>
                    <a:ext uri="{9D8B030D-6E8A-4147-A177-3AD203B41FA5}">
                      <a16:colId xmlns:a16="http://schemas.microsoft.com/office/drawing/2014/main" val="3436934833"/>
                    </a:ext>
                  </a:extLst>
                </a:gridCol>
              </a:tblGrid>
              <a:tr h="1764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РАБОТА С ПЕРСОНАЛОМ / HUMAN RESOURCE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025631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6.1.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Директор по персоналу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73830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6.2.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Ведущий специалист по работе с персоналом (HR </a:t>
                      </a:r>
                      <a:r>
                        <a:rPr lang="ru-RU" sz="8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Generalist</a:t>
                      </a:r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)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229286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6.3.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работе с персоналом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563540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6.4.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работе с персоналом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470889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6.5.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Начальник отдела компенсаций и льгот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0593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6.6.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льготам и компенсациям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77489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6.7.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льготам и компенсациям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526318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6.8.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обучению, развитию и оценке персонала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60576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6.9.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обучению, развитию и оценке персонала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404532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6.10.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Тренинг-менеджер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402444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6.11.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поиску и подбору персонала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587568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6.12.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работе с иностранными сотрудниками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084152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6.13.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Начальник отдела кадров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39481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6.14.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кадровому делопроизводству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79388"/>
                  </a:ext>
                </a:extLst>
              </a:tr>
              <a:tr h="1764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ЗАКУПКИ /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PURCHASING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166628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7.1.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Директор по закупкам и логистике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9708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7.2.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Начальник отдела закупок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486584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7.3.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закупкам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73333"/>
                  </a:ext>
                </a:extLst>
              </a:tr>
              <a:tr h="1726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7.4.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закупкам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564680"/>
                  </a:ext>
                </a:extLst>
              </a:tr>
              <a:tr h="1764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СКЛАД /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WAREHOUSE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61120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Директор по складским операциям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54519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Заведующий складом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627148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управлению складскими запасами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691566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Начальник терминала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792449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Начальник смены сортировки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12887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оптимизации стока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095052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Старший оператор терминала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10877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Контролер склада / Контролер по учету товара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591956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Старший зоны хранения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260088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8.10.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Старший смены зоны набора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49122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8.11.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Администратор склада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37708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8.12.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Координатор склада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451746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8.13.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складскому учету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662984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8.14.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Кладовщик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849530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8.15.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Оператор ПК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149550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8.16.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Водитель погрузчика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535011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8.17.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Грузчик на складе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38841"/>
                  </a:ext>
                </a:extLst>
              </a:tr>
              <a:tr h="139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8.18.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Комплектовщик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535268"/>
                  </a:ext>
                </a:extLst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669053"/>
              </p:ext>
            </p:extLst>
          </p:nvPr>
        </p:nvGraphicFramePr>
        <p:xfrm>
          <a:off x="6357938" y="782755"/>
          <a:ext cx="5365489" cy="5751383"/>
        </p:xfrm>
        <a:graphic>
          <a:graphicData uri="http://schemas.openxmlformats.org/drawingml/2006/table">
            <a:tbl>
              <a:tblPr/>
              <a:tblGrid>
                <a:gridCol w="466093">
                  <a:extLst>
                    <a:ext uri="{9D8B030D-6E8A-4147-A177-3AD203B41FA5}">
                      <a16:colId xmlns:a16="http://schemas.microsoft.com/office/drawing/2014/main" val="2945023204"/>
                    </a:ext>
                  </a:extLst>
                </a:gridCol>
                <a:gridCol w="4899396">
                  <a:extLst>
                    <a:ext uri="{9D8B030D-6E8A-4147-A177-3AD203B41FA5}">
                      <a16:colId xmlns:a16="http://schemas.microsoft.com/office/drawing/2014/main" val="332174917"/>
                    </a:ext>
                  </a:extLst>
                </a:gridCol>
              </a:tblGrid>
              <a:tr h="1435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ЛОГИСТИКА /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LOGISTICS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910747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9.1.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Директор по транспортным операциям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770506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9.2.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Начальник отдела логистики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73626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9.3.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Руководитель логистической службы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65430"/>
                  </a:ext>
                </a:extLst>
              </a:tr>
              <a:tr h="21047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9.4.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отправке / движению товаров / Специалист по транспортной логистике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50725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9.5.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Старший смены зоны отгрузки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244973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9.6.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Старший логист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365933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9.7.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Логист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08009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9.8.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Координатор отдела доставки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1569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9.9.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Диспетчер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597279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9.10.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Водитель-экспедитор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65262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9.11.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мультимодальным перевозкам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59429"/>
                  </a:ext>
                </a:extLst>
              </a:tr>
              <a:tr h="1435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ТАМОЖЕННОЕ ОФОРМЛЕНИЕ /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CUSTOMS CLEARANCE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552677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10.1.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Руководитель по внешнеэкономической деятельности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781222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10.2.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внешнеэкономической деятельности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12603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10.3.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таможенному оформлению / Таможенный брокер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918294"/>
                  </a:ext>
                </a:extLst>
              </a:tr>
              <a:tr h="2678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КООРДИНАЦИЯ И КОНТРОЛЬ / COORDINATION AND CONTROL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73928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11.1.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Директор по безопасности (зона ответственности - вся Россия)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03219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11.2.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Начальник ревизионного отдела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62417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11.3.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документообороту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8561"/>
                  </a:ext>
                </a:extLst>
              </a:tr>
              <a:tr h="2678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МАРКЕТИНГ И СВЯЗИ С ОБЩЕСТВЕННОСТЬЮ / MARKETING AND PR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791427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12.1.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Директор по маркетингу и связям с общественностью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804374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12.2.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связям с общественностью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577622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12.3.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рекламе и маркетингу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82772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12.4.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продукту / торговой марке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174659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12.5.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Бренд-менеджер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5195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12.6.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внутренним коммуникациям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35566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12.7.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Координатор проекта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520793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12.8.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Руководитель отдела по торговому маркетингу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668541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12.9.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торговому маркетингу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15415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12.10.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поддержке веб-сайтов компании (Интернет и </a:t>
                      </a:r>
                      <a:r>
                        <a:rPr lang="ru-RU" sz="8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Интранет</a:t>
                      </a:r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)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41522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12.11.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Дизайнер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51870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12.12.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Ассистент отдела маркетинга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705371"/>
                  </a:ext>
                </a:extLst>
              </a:tr>
              <a:tr h="65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ИНФОРМАЦИОННЫЕ СИСТЕМЫ И ТЕХНОЛОГИИ / IT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08267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Директор по информационным системам и технологиям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65823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Руководитель отдела информационных систем и технологий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510807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Заместитель руководителя отдела информационных систем и технологий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75843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Руководитель группы по разработке программного обеспечения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273754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проекта по разработке программного обеспечения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518408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Руководитель группы внедрения и сопровождения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36251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Старший консультант по внедрению и сопровождению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184623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Консультант по внедрению и сопровождению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74750"/>
                  </a:ext>
                </a:extLst>
              </a:tr>
              <a:tr h="1136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Программист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678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9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79850" y="-53419375"/>
          <a:ext cx="577736" cy="829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51">
                  <a:extLst>
                    <a:ext uri="{9D8B030D-6E8A-4147-A177-3AD203B41FA5}">
                      <a16:colId xmlns:a16="http://schemas.microsoft.com/office/drawing/2014/main" val="32075417"/>
                    </a:ext>
                  </a:extLst>
                </a:gridCol>
                <a:gridCol w="272534">
                  <a:extLst>
                    <a:ext uri="{9D8B030D-6E8A-4147-A177-3AD203B41FA5}">
                      <a16:colId xmlns:a16="http://schemas.microsoft.com/office/drawing/2014/main" val="404860513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975455097"/>
                    </a:ext>
                  </a:extLst>
                </a:gridCol>
                <a:gridCol w="248551">
                  <a:extLst>
                    <a:ext uri="{9D8B030D-6E8A-4147-A177-3AD203B41FA5}">
                      <a16:colId xmlns:a16="http://schemas.microsoft.com/office/drawing/2014/main" val="14135521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Код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Позиция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u="none" strike="noStrike">
                          <a:effectLst/>
                        </a:rPr>
                        <a:t>Position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2364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РУКОВОДИТЕЛИ ВЫСШЕГО ЗВЕНА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GENERAL MANAGEMENT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6103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Генеральный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General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4038725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генерального директора / Директор по операционному управлению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Deputy Director / Operations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649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развитию бизнеса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Business Development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4966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Коммерческий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Commercial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1851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филиала/представительства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Director of the Branch / Representative Office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2109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ПЕРСОНАЛ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ADMINISTRATIVE PERSONNEL 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0764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Administrative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4799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 (со знанием иностранного языка)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Office Manager (with foreign language knowledge)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3322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Office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8557144"/>
                  </a:ext>
                </a:extLst>
              </a:tr>
              <a:tr h="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(со знанием иностранного языка)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Personal Assistant (with foreign language knowledge) / Manager's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8740095"/>
                  </a:ext>
                </a:extLst>
              </a:tr>
              <a:tr h="25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Personal Assistant / Manager's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32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(со знанием иностранного языка)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Secretary (with foreign language knowledge)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2315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Secretary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8943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Ресепшионист / Секретарь на ресепшн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Receptionist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3131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базы данных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Database Operator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5684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Переводчик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Interpreter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9801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договорного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Contract Department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21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договорного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Contract Department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944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Tender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7506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Tender Department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035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архивом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Archive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0226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Архивариус / Архивист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Registrar / Archivist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9588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Супервайзер по транспорту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Transport Supervisor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5571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Офисный водитель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Office Driver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9041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Персональный водитель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Personal Driver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799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Уборщица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Office Cleaner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1168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Повар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Cook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696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Пекарь / Кондитер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Baker / Pastry-cook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05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Курьер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Courier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059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службы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Security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578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Охранник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Security Guard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0895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охране труда и технике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Health and Safety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827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пожарной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Fire Safety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366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эксплуатации зданий и сооружений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Engineer of Building and Construction Management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213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ОБСЛУЖИВАНИЕ КЛИЕНТОВ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CLIENT SERVICE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4131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обслуживанию клиентов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Customer Service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1565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обработке заказов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Order Processing Office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4092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Claims Office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0659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Project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3490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проектам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Project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0439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сервисному обслуживанию и поддержке продукции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Regional Service (Maintenance) Manager / Product Support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9066019"/>
                  </a:ext>
                </a:extLst>
              </a:tr>
              <a:tr h="269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ремонту и обслуживанию оборудования / Сервисный инженер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Equipment Repair and Maintenance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9585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клиентами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Customer Service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5351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Claims Handling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039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поддержки / Оператор </a:t>
                      </a:r>
                      <a:r>
                        <a:rPr lang="en-US" sz="100" u="none" strike="noStrike">
                          <a:effectLst/>
                        </a:rPr>
                        <a:t>Call-center 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Support Operator/ </a:t>
                      </a:r>
                      <a:r>
                        <a:rPr lang="ru-RU" sz="100" u="none" strike="noStrike">
                          <a:effectLst/>
                        </a:rPr>
                        <a:t>С</a:t>
                      </a:r>
                      <a:r>
                        <a:rPr lang="en-US" sz="100" u="none" strike="noStrike">
                          <a:effectLst/>
                        </a:rPr>
                        <a:t>all </a:t>
                      </a:r>
                      <a:r>
                        <a:rPr lang="ru-RU" sz="100" u="none" strike="noStrike">
                          <a:effectLst/>
                        </a:rPr>
                        <a:t>С</a:t>
                      </a:r>
                      <a:r>
                        <a:rPr lang="en-US" sz="100" u="none" strike="noStrike">
                          <a:effectLst/>
                        </a:rPr>
                        <a:t>enter Operator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7523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РЕГИОНАЛЬНОЕ РАЗВИТИЕ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REGIONAL DEVELOPMENT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906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регионального развития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Regional Development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493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Analyst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7484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региональных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Regional Sales Coordinator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9997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Regional Development Department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6066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ФИНАНСЫ И БУХГАЛТЕРИЯ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FINANCE AND ACCOUNT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4409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Financial Officer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3081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бухгалтер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Accountant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5944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главного бухгалтера / Старший бухгалтер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Deputy Chief Accountant / Senior Accountant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4894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по расчету заработной платы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Accountant Payroll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5015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на участке,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Accountant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6998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бухгалтер,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Junior Accountant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3641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IFRS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2058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IFRS Expert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1783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IFRS Expert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0132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управленческому учету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Management Accounting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474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управленческому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Management Accounting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272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Treasury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2155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Treasurer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6404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Кредитный 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Credit Controller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6856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дебиторской задолжностью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Accounts Receivable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3731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Financial Analyst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7343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Внутренний аудитор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Internal Auditor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3404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налогообложению / Бухгалтер по налогам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Tax Specialist / Accountant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2686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контролер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Financial Controller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5856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планово-экономического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Planning and Economic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4053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экономист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Economist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7703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Economist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5662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 по труду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Labour Economist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297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Риск-менеджер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Risk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2891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ценообразованию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Pricing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4630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Cashier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6973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РАБОТА С ПЕРСОНАЛОМ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HUMAN RESOURCE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6529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персоналу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HR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788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специалист по работе с персоналом (HR Generalist)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Leading HR Specialist (HR Generalist)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5455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персоналом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HR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650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HR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098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компенсаций и льгот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Compensation and Benefits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9912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льготам и компенсациям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Compensation &amp; Benefits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8431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льготам и компенсациям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Compensation &amp; Benefits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4018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Training, Development and Staff Evaluation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331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Training, Development and Staff Evaluation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6454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Тренинг-менеджер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Training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5801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поиску и подбору персонала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Recruiter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3325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иностранными сотрудниками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Specialist on Collaboration with Foreign Employees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0265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HR Department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5273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кадров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Personnel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6182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кадровому делопроизводству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Bookkeeping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4581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ЗАКУПКИ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PURCHASING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4484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закупкам и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Purchasing and Logistics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1253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закупок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Purchasing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3172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Purchasing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8902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Purchasing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662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СКЛАД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WAREHOUSE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1536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складским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Warehouse Operations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0472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складом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Warehouse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0448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управлению складскими запасами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Storage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3346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Terminal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2833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сортировки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Sorting Shift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7754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стока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Stock Optimization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2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оператор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Operator of the Terminal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2664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терминала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Terminal Operator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7594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склада / Контролер по учету товара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Warehouse Inspector / Warehouse Inventory Count Inspector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867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зоны хранения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Specialist at Storage Area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0435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мезонина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Shift Supervisor at Mezzanine Area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5630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набора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Shift Supervisor of Order Batching Area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6490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промышленной упаковке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Industrial Packaging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3605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Warehouse Administrator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02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Warehouse Coordinator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3042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обработке грузов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Cargo Handling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1251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складскому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Storage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7332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Кладовщик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Warehouse Keeper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4432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PC Operator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101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Маркировщик / Стикировщик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Tagger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78542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 погрузчика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Autoloader Driver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7890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Грузчик на складе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Loader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2239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Packer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292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ЛОГИСТИКА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LOGISTICS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6207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транспортным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Transport Operations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6696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логистики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Logistics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6121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логистической службы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Logistics Service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99297663"/>
                  </a:ext>
                </a:extLst>
              </a:tr>
              <a:tr h="25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отправке / движению товаров / Специалист по транспортной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Manager on Dispatching / Moving Goods / Transport Logistic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6127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отгрузки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Shift Supervisor of Shipping Area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9653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Logistician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3513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Logistician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7412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отдела доставки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Coordinator of Delivery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5313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Диспетчер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Dispatcher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7366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Водитель-экспедитор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Driver (Forwarder)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1230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Forwarder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9695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мультимодальным перевозкам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Multimodal Transportation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8507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ТАМОЖЕННОЕ ОФОРМЛЕНИЕ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CUSTOMS CLEARANCE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3122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внешнеэкономической деятельности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Foreign Economic Activity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4356704"/>
                  </a:ext>
                </a:extLst>
              </a:tr>
              <a:tr h="25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таможенному оформлению / Таможенный брокер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Customs Clearance Specialist/ Customs Broker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6140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КООРДИНАЦИЯ И КОНТРОЛЬ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COORDINATION AND CONTROL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4345437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безопасности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Security Officer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7940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ревизионного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Audit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6683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документообороту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Document Control Coordinator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5864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МАРКЕТИНГ И СВЯЗИ С ОБЩЕСТВЕННОСТЬЮ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MARKETING AND PR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8511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маркетингу и связям с общественностью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Marketing and PR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2114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связям с общественностью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2467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рекламе и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Advertising and Marketing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9358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продукту / торговой марке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Product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0189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Бренд-менеджер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Brand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7793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внутренним коммуникациям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CR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0423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проекта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Project Coordinator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6760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Trade Marketing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4201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Trade Marketing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3082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поддержке веб-сайтов компании (Интернет и Интранет)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Web-sites Support Specialist (Internet and Intranet)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2811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Дизайнер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Designer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0022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маркетинга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Marketing Department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6220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Тренер по продукту/услуге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Trainer on Good/Service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9151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Промоутер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Promoter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5426020"/>
                  </a:ext>
                </a:extLst>
              </a:tr>
              <a:tr h="27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ИНФОРМАЦИОННЫЕ СИСТЕМЫ И ТЕХНОЛОГИИ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IT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8125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информационным системам и технологиям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IT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7735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информационных систем и технологий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IT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4227669"/>
                  </a:ext>
                </a:extLst>
              </a:tr>
              <a:tr h="25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руководителя отдела информационных систем и технологий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Deputy Head of IT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1451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Software Development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8715479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Software Development Project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1651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Software Development Team Leader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747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внедрения и сопровождения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Implementation and Support Group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2143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консультант по внедрению и сопровождению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Consultant on Implementation and Support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966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Консультант по внедрению и сопровождению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Consultant on Implementation and Support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1005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/ </a:t>
                      </a:r>
                      <a:r>
                        <a:rPr lang="en-US" sz="100" u="none" strike="noStrike">
                          <a:effectLst/>
                        </a:rPr>
                        <a:t>Programmer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Programmer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9956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1C Programmer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1974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1C Administrator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5168060"/>
                  </a:ext>
                </a:extLst>
              </a:tr>
              <a:tr h="269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тестированию программного обеспечения (автоматизированное тестирование)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Software Testing Engineer (automated testing)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2802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Системный администратор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System Administrator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5103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информационной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IT Security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9595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LAWYERS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1304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юридического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Legal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482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Lawyer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9289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Lawyer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2571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Junior Lawyer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987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ПРОДАЖИ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8249215"/>
                  </a:ext>
                </a:extLst>
              </a:tr>
              <a:tr h="269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продажам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General Sales Manager / National Sales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0371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Sales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5697052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продажам (зона ответственности - часть России)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Regional Sales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09739377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один или несколько городов)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Area Sales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3546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(стажер) / Помощник менеджера по продажам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 Manager (Trainee) / Sales Manager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8895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часть города)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 Manager 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1619379"/>
                  </a:ext>
                </a:extLst>
              </a:tr>
              <a:tr h="25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ключевыми клиентами (зона ответственности - один или несколько городов)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Key Account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6753870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торговых представителей (зона ответственности -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Supervisor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4077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Торговый представитель (зона ответственности - небольшая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 Representative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6077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представитель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Regional Sales Representative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0251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по мерчендайзингу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Merchandising Coordinator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8603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Визуальный 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Visual Merchandiser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164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Merchandiser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5679189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отдела телемаркетинга / Руководитель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Telemarketing Manager / Head of Call-center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8402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 телемаркетинга / Оператор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Telemarketing Specialist / Operator of Call-center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8054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поддержке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 Support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0442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 Administrator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6473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Медицинский представитель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Medical Representative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7169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продаж и бизнес-информации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 Analyst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3441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ПРОИЗВОДСТВО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228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производству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6100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Инженер-проектировщик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Design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9432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Инженер-конструктор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Constructor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8250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планированию производства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 Planning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686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планированию производства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 Planning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3390004"/>
                  </a:ext>
                </a:extLst>
              </a:tr>
              <a:tr h="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производственной системы / Менеджер по бережливому 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Lean Manufacturing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2349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Ecologist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3839108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контролю качества / Начальник лаборатории / Супервайзер по контролю качества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Quality Control Department / Manager QC /Quality Control Supervisor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2260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контролю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Quality Assurance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6809458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контролю качества / Контролер отдела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Quality Assurance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8148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сертификации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Certification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7171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Лаборант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Laboratory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9181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цеха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Shop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1162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Shift-Head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49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Foreman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632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станков с ПУ (ЧПУ)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NC Workstation Operator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63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Рабочий-станочник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Craftsman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8341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механосборочных работ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Machine Fitter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0828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по сборке металлоконструкций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Fitter Metalworker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7542721"/>
                  </a:ext>
                </a:extLst>
              </a:tr>
              <a:tr h="269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(наиболее квалифицированный)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 Line Operator (the most qualified)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8442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 Line Operator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766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(неквалифицированный) / Фасовщик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 Line Operator (unqualified) 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0640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Упаковщик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Packer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744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(автоматизированная система)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Picker (automated system)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3845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 (вспомогательное производство)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Worker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775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ручной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Welder (manual welding)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9402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автоматической 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Welder (automatic and semi-automatic welding)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7508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Газорезчик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</a:t>
                      </a:r>
                      <a:r>
                        <a:rPr lang="en-US" sz="100" u="none" strike="noStrike">
                          <a:effectLst/>
                        </a:rPr>
                        <a:t>xygen Cutter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7249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Маляр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Painter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454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ТЕХНИЧЕСКОЕ ОБСЛУЖИВАНИЕ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MAINTENANCE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0200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Технический директор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198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инженер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Project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030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Mechanic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4540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энергетик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Power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94424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технолог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Technologist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0280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Mechanical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7728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Инженер-энергетик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Power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9109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Инженер-электрик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Electrical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11837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Инженер-технолог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3882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Техник / Оператор котельной / Сантехник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Technician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3609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АСУ ТП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Automatic Process Control Systems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0821585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КИПиА / Инженер-электроник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Control-Measuring Equipment and Automatic Engineer/Electronic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0847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Наладчик оборудования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Customer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6635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Electrician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9227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Электромонтажник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Construction Electrician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6151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Электромонтёр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Electrician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3748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Mechanic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5558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по ремонту оборудования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Maintenance Foreman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290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/ Слесарь-ремонтник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Fitter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34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Токарь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Turner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5100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вентиляции и кондиционированию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Ventilation and Air Conditioning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3362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вентиляции и кондиционированию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Ventilation and Air Conditioning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7938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строительству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Construction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9060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Геодезист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Surveyor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5731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холодильному и торговому оборудованию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Engineer on Refrigerating and Trading Equipment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2509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холодильному и торговому оборудованию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Engineer on Refrigerating and Trading Equipment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9063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РОЗНИЧНЫЕ МАГАЗИНЫ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RETAIL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6391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розничной сетью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Retail Chain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47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магазина  / гипермаркета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Store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7007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директора магазина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Deputy Store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2721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магазином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Store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2637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Trade Space Planning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432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Manager of Trade Space Planning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029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планограмме / Специалист по разработке планограмм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Planogram Manager / Planogram Design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1094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отделом в магазине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Store Department Manager 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2689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Shop Floor Administrator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2722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Работник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Shop Floor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626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стойки информации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Reception Manager / Service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6240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сервисной зоны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Service Zone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6588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торгового зала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 Area Controller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518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Мясник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Butcher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404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кассир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Cashier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0407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Кассир-контролер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Cashier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8091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продажам в розничных точках / Продавец-консультант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Retail Specialist / Shop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379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Товаровед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Commodity Expert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9849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поставщиками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 dirty="0">
                          <a:effectLst/>
                        </a:rPr>
                        <a:t>Supplier Manager</a:t>
                      </a:r>
                      <a:endParaRPr lang="en-US" sz="1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7237904"/>
                  </a:ext>
                </a:extLst>
              </a:tr>
            </a:tbl>
          </a:graphicData>
        </a:graphic>
      </p:graphicFrame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29418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29418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29418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29418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29418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29418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29418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29418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847013" y="59513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847013" y="59132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847013" y="59704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847013" y="59323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847013" y="60085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847013" y="59704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7847013" y="60275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7847013" y="59894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2"/>
          </p:nvPr>
        </p:nvSpPr>
        <p:spPr>
          <a:xfrm>
            <a:off x="0" y="6563780"/>
            <a:ext cx="11049000" cy="294220"/>
          </a:xfrm>
          <a:ln>
            <a:noFill/>
          </a:ln>
        </p:spPr>
        <p:txBody>
          <a:bodyPr/>
          <a:lstStyle/>
          <a:p>
            <a:r>
              <a:rPr lang="ru-RU" sz="1200" dirty="0" smtClean="0"/>
              <a:t>ИССЛЕДОВАНИЕ ЗАРАБОТНЫХ ПЛАТ, ЛЬГОТ И КОМПЕНСАЦИЙ</a:t>
            </a:r>
            <a:endParaRPr lang="ru-RU" sz="1200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422900" y="-53419375"/>
          <a:ext cx="303591" cy="826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1">
                  <a:extLst>
                    <a:ext uri="{9D8B030D-6E8A-4147-A177-3AD203B41FA5}">
                      <a16:colId xmlns:a16="http://schemas.microsoft.com/office/drawing/2014/main" val="3766359001"/>
                    </a:ext>
                  </a:extLst>
                </a:gridCol>
                <a:gridCol w="272360">
                  <a:extLst>
                    <a:ext uri="{9D8B030D-6E8A-4147-A177-3AD203B41FA5}">
                      <a16:colId xmlns:a16="http://schemas.microsoft.com/office/drawing/2014/main" val="10527924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Код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Позиция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4687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РУКОВОДИТЕЛИ ВЫСШЕГО ЗВЕНА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8139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Генеральный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4609987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генерального директора / Директор по операционному управлению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392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развитию бизнеса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3936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Коммерческий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4844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филиала/представительства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3116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ПЕРСОНАЛ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2444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5749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 (со знанием иностранного языка)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2363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1288702"/>
                  </a:ext>
                </a:extLst>
              </a:tr>
              <a:tr h="27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(со знанием иностранного языка)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6292529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1159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(со знанием иностранного языка)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7419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8267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Ресепшионист / Секретарь на ресепшн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2116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базы данных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6090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Переводчик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6310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договорного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2293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договорного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9628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2180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0562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архивом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0774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Архивариус / Архивист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9625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Супервайзер по транспорту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268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Офисный водитель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3454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Персональный водитель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3782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Уборщица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8811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Повар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8196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Пекарь / Кондитер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11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Курьер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3294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службы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17704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Охранник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7035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охране труда и технике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6862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пожарной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7084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эксплуатации зданий и сооружений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7085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ОБСЛУЖИВАНИЕ КЛИЕНТОВ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5784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обслуживанию клиентов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289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обработке заказов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0652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9709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3637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проектам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013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сервисному обслуживанию и поддержке продукции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1893094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ремонту и обслуживанию оборудования / Сервисный инженер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63979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клиентами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79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1752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поддержки / Оператор </a:t>
                      </a:r>
                      <a:r>
                        <a:rPr lang="en-US" sz="100" u="none" strike="noStrike">
                          <a:effectLst/>
                        </a:rPr>
                        <a:t>Call-center 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8325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РЕГИОНАЛЬНОЕ РАЗВИТИЕ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5320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регионального развития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3002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1101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региональных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1441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6242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ФИНАНСЫ И БУХГАЛТЕРИЯ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7984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7125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бухгалтер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6320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главного бухгалтера / Старший бухгалтер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049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по расчету заработной платы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3032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на участке,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0015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бухгалтер,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5143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7188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8574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5852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управленческому учету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8412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управленческому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870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1084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2088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Кредитный 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2398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дебиторской задолжностью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93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8495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Внутренний аудитор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8392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налогообложению / Бухгалтер по налогам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8198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контролер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2702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планово-экономического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1853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экономист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2626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9804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 по труду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1568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Риск-менеджер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9040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ценообразованию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207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1611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РАБОТА С ПЕРСОНАЛОМ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5109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персоналу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924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специалист по работе с персоналом (HR Generalist)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6315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персоналом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9454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0223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компенсаций и льгот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1864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льготам и компенсациям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8082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льготам и компенсациям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9635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0486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2573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Тренинг-менеджер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4504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поиску и подбору персонала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4948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иностранными сотрудниками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7933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2635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кадров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7296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кадровому делопроизводству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7637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ЗАКУПКИ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8348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закупкам и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9893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закупок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2819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9419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9469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СКЛАД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855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складским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5510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складом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5940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управлению складскими запасами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4491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5186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сортировки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2143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стока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601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оператор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1585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терминала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9743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склада / Контролер по учету товара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4633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зоны хранения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3041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мезонина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0396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набора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4245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промышленной упаковке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1705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6837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9098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обработке грузов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7651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складскому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1223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Кладовщик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5944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3227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Маркировщик / Стикировщик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5163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 погрузчика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2094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Грузчик на складе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6004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1674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ЛОГИСТИКА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1270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транспортным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3060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логистики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8157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логистической службы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9023047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отправке / движению товаров / Специалист по транспортной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440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отгрузки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9095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0274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0466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отдела доставки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7320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Диспетчер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1759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Водитель-экспедитор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3077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512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мультимодальным перевозкам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1016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ТАМОЖЕННОЕ ОФОРМЛЕНИЕ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8948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внешнеэкономической деятельности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7291116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таможенному оформлению / Таможенный брокер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956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КООРДИНАЦИЯ И КОНТРОЛЬ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2409708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безопасности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2912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ревизионного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6567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документообороту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8658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МАРКЕТИНГ И СВЯЗИ С ОБЩЕСТВЕННОСТЬЮ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87845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маркетингу и связям с общественностью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5701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связям с общественностью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7989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рекламе и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4633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продукту / торговой марке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3637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Бренд-менеджер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119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внутренним коммуникациям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4784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проекта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8492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4043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4668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поддержке веб-сайтов компании (Интернет и Интранет)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4445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Дизайнер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2322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маркетинга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5226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Тренер по продукту/услуге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0705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Промоутер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0834171"/>
                  </a:ext>
                </a:extLst>
              </a:tr>
              <a:tr h="27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ИНФОРМАЦИОННЫЕ СИСТЕМЫ И ТЕХНОЛОГИИ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128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информационным системам и технологиям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1983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информационных систем и технологий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4337969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руководителя отдела информационных систем и технологий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8222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7270436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8407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4712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внедрения и сопровождения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7680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консультант по внедрению и сопровождению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8474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Консультант по внедрению и сопровождению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6456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/ </a:t>
                      </a:r>
                      <a:r>
                        <a:rPr lang="en-US" sz="100" u="none" strike="noStrike">
                          <a:effectLst/>
                        </a:rPr>
                        <a:t>Programmer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5463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80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716138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тестированию программного обеспечения (автоматизированное тестирование)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9808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Системный администратор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0266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информационной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5868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111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юридического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832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9372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0678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2178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ПРОДАЖИ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8013775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продажам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5053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9654670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продажам (зона ответственности - часть России)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2990820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один или несколько городов)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7834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(стажер) / Помощник менеджера по продажам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6546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часть города)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1137262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ключевыми клиентами (зона ответственности - один или несколько городов)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1721013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торговых представителей (зона ответственности -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6299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Торговый представитель (зона ответственности - небольшая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1196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представитель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3832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по мерчендайзингу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3249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Визуальный 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8852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77033472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отдела телемаркетинга / Руководитель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1110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 телемаркетинга / Оператор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2021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поддержке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6303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1548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Медицинский представитель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3151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продаж и бизнес-информации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0004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ПРОИЗВОДСТВО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4889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производству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9296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Инженер-проектировщик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7143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Инженер-конструктор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2602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планированию производства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9028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планированию производства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3233236"/>
                  </a:ext>
                </a:extLst>
              </a:tr>
              <a:tr h="27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производственной системы / Менеджер по бережливому 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8590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1674326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контролю качества / Начальник лаборатории / Супервайзер по контролю качества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9924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контролю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6523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контролю качества / Контролер отдела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4099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сертификации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7617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Лаборант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2702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цеха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5086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2258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8426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станков с ПУ (ЧПУ)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3631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Рабочий-станочник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4347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механосборочных работ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9317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по сборке металлоконструкций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7977880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(наиболее квалифицированный)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6338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8033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(неквалифицированный) / Фасовщик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2158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Упаковщик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2240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(автоматизированная система)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7036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 (вспомогательное производство)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54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ручной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709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автоматической 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60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Газорезчик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0547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Маляр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1051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ТЕХНИЧЕСКОЕ ОБСЛУЖИВАНИЕ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2317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Технический директор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9847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инженер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866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85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энергетик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748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технолог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3074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6136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Инженер-энергетик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2855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Инженер-электрик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8695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Инженер-технолог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1763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Техник / Оператор котельной / Сантехник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4916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АСУ ТП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4578442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КИПиА / Инженер-электроник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6174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Наладчик оборудования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466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4466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Электромонтажник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476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Электромонтёр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9222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0218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по ремонту оборудования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7512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/ Слесарь-ремонтник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841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Токарь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4600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вентиляции и кондиционированию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1492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вентиляции и кондиционированию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6521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строительству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2794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Геодезист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9713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холодильному и торговому оборудованию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0415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холодильному и торговому оборудованию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1145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РОЗНИЧНЫЕ МАГАЗИНЫ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8558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розничной сетью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6161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магазина  / гипермаркета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098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директора магазина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5427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магазином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1772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5783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7929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планограмме / Специалист по разработке планограмм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042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отделом в магазине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9281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3381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Работник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6836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стойки информации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092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сервисной зоны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0266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торгового зала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223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Мясник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2541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кассир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7845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Кассир-контролер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9217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продажам в розничных точках / Продавец-консультант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88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Товаровед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1450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 dirty="0">
                          <a:effectLst/>
                        </a:rPr>
                        <a:t>Менеджер по работе с поставщиками</a:t>
                      </a:r>
                      <a:endParaRPr lang="ru-RU" sz="1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5583032"/>
                  </a:ext>
                </a:extLst>
              </a:tr>
            </a:tbl>
          </a:graphicData>
        </a:graphic>
      </p:graphicFrame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83723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83723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83723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83723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583723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583723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5422900" y="-53419375"/>
          <a:ext cx="303591" cy="826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1">
                  <a:extLst>
                    <a:ext uri="{9D8B030D-6E8A-4147-A177-3AD203B41FA5}">
                      <a16:colId xmlns:a16="http://schemas.microsoft.com/office/drawing/2014/main" val="859129945"/>
                    </a:ext>
                  </a:extLst>
                </a:gridCol>
                <a:gridCol w="272360">
                  <a:extLst>
                    <a:ext uri="{9D8B030D-6E8A-4147-A177-3AD203B41FA5}">
                      <a16:colId xmlns:a16="http://schemas.microsoft.com/office/drawing/2014/main" val="4150339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Код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Позиция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4634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РУКОВОДИТЕЛИ ВЫСШЕГО ЗВЕНА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057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Генеральный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5355119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генерального директора / Директор по операционному управлению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5678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развитию бизнеса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418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Коммерческий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9904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филиала/представительства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81945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ПЕРСОНАЛ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6422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76652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 (со знанием иностранного языка)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3070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0710594"/>
                  </a:ext>
                </a:extLst>
              </a:tr>
              <a:tr h="27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(со знанием иностранного языка)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7310060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6211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(со знанием иностранного языка)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4920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8909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Ресепшионист / Секретарь на ресепшн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8643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базы данных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0329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Переводчик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9381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договорного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72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договорного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1206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8134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4007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архивом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2045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Архивариус / Архивист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7298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Супервайзер по транспорту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60946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Офисный водитель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5262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Персональный водитель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3958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Уборщица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2604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Повар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8976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Пекарь / Кондитер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5235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Курьер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8207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службы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663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Охранник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0438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охране труда и технике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6424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пожарной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1668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эксплуатации зданий и сооружений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479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ОБСЛУЖИВАНИЕ КЛИЕНТОВ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7848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обслуживанию клиентов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5132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обработке заказов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4365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3693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9400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проектам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1660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сервисному обслуживанию и поддержке продукции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401779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ремонту и обслуживанию оборудования / Сервисный инженер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9929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клиентами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5648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8635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поддержки / Оператор </a:t>
                      </a:r>
                      <a:r>
                        <a:rPr lang="en-US" sz="100" u="none" strike="noStrike">
                          <a:effectLst/>
                        </a:rPr>
                        <a:t>Call-center 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4134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РЕГИОНАЛЬНОЕ РАЗВИТИЕ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52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регионального развития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490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9115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региональных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002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0110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ФИНАНСЫ И БУХГАЛТЕРИЯ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72641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7130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бухгалтер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9075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главного бухгалтера / Старший бухгалтер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2121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по расчету заработной платы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5500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на участке,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2706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бухгалтер,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09644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5967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9906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7335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управленческому учету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7338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управленческому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4598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109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884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Кредитный 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8809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дебиторской задолжностью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2973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9826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Внутренний аудитор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6221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налогообложению / Бухгалтер по налогам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524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контролер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7378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планово-экономического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8662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экономист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33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9397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 по труду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621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Риск-менеджер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0075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ценообразованию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0411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7041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РАБОТА С ПЕРСОНАЛОМ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6274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персоналу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5728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специалист по работе с персоналом (HR Generalist)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80234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персоналом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9980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508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компенсаций и льгот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4052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льготам и компенсациям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8891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льготам и компенсациям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5194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9001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5812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Тренинг-менеджер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6978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поиску и подбору персонала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3704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иностранными сотрудниками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3251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625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кадров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0800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кадровому делопроизводству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5118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ЗАКУПКИ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8153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закупкам и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639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закупок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6820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8960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5542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СКЛАД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9952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складским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3831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складом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7094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управлению складскими запасами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0117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2118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сортировки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33369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стока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95351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оператор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1578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терминала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2472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склада / Контролер по учету товара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0703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зоны хранения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6428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мезонина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3832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набора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2656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промышленной упаковке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9128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5156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8285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обработке грузов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8737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складскому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179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Кладовщик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5526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52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Маркировщик / Стикировщик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2462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 погрузчика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8938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Грузчик на складе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9005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3385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ЛОГИСТИКА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7849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транспортным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0472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логистики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9588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логистической службы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3687790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отправке / движению товаров / Специалист по транспортной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6510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отгрузки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5045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8042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9371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отдела доставки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086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Диспетчер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8019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Водитель-экспедитор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291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0454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мультимодальным перевозкам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2979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ТАМОЖЕННОЕ ОФОРМЛЕНИЕ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80526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внешнеэкономической деятельности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1734186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таможенному оформлению / Таможенный брокер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278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КООРДИНАЦИЯ И КОНТРОЛЬ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62130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безопасности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3749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ревизионного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1369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документообороту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3344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МАРКЕТИНГ И СВЯЗИ С ОБЩЕСТВЕННОСТЬЮ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1544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маркетингу и связям с общественностью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6890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связям с общественностью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9240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рекламе и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939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продукту / торговой марке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2207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Бренд-менеджер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61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внутренним коммуникациям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478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проекта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2825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117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1671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поддержке веб-сайтов компании (Интернет и Интранет)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849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Дизайнер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7727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маркетинга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4822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Тренер по продукту/услуге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9841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Промоутер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4177679"/>
                  </a:ext>
                </a:extLst>
              </a:tr>
              <a:tr h="27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ИНФОРМАЦИОННЫЕ СИСТЕМЫ И ТЕХНОЛОГИИ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5076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информационным системам и технологиям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8804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информационных систем и технологий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1473698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руководителя отдела информационных систем и технологий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5289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8165053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9468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96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внедрения и сопровождения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6936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консультант по внедрению и сопровождению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7306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Консультант по внедрению и сопровождению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4299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/ </a:t>
                      </a:r>
                      <a:r>
                        <a:rPr lang="en-US" sz="100" u="none" strike="noStrike">
                          <a:effectLst/>
                        </a:rPr>
                        <a:t>Programmer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5987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8535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7384940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тестированию программного обеспечения (автоматизированное тестирование)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2197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Системный администратор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0041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информационной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5395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880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юридического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747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4931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1694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2704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ПРОДАЖИ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076369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продажам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7936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7282601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продажам (зона ответственности - часть России)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0503856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один или несколько городов)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1844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(стажер) / Помощник менеджера по продажам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42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часть города)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6338620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ключевыми клиентами (зона ответственности - один или несколько городов)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3895077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торговых представителей (зона ответственности -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651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Торговый представитель (зона ответственности - небольшая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4431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представитель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0413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по мерчендайзингу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4064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Визуальный 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636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2813362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отдела телемаркетинга / Руководитель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6753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 телемаркетинга / Оператор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35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поддержке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642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5212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Медицинский представитель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5944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продаж и бизнес-информации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2363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ПРОИЗВОДСТВО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3913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производству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5635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Инженер-проектировщик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4857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Инженер-конструктор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4763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планированию производства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4898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планированию производства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6821430"/>
                  </a:ext>
                </a:extLst>
              </a:tr>
              <a:tr h="27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производственной системы / Менеджер по бережливому 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053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5356827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контролю качества / Начальник лаборатории / Супервайзер по контролю качества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65927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контролю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5315017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контролю качества / Контролер отдела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01047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сертификации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9458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Лаборант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4394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цеха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6444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2145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0694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станков с ПУ (ЧПУ)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0653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Рабочий-станочник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0316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механосборочных работ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6682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по сборке металлоконструкций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4507986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(наиболее квалифицированный)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8360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3750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(неквалифицированный) / Фасовщик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3376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Упаковщик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4767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(автоматизированная система)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1059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 (вспомогательное производство)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391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ручной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5274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автоматической 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8243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Газорезчик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5807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Маляр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736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ТЕХНИЧЕСКОЕ ОБСЛУЖИВАНИЕ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6061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Технический директор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2167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инженер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675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8680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энергетик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6411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технолог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973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6134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Инженер-энергетик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0286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Инженер-электрик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429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Инженер-технолог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818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Техник / Оператор котельной / Сантехник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2257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АСУ ТП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5349715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КИПиА / Инженер-электроник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4826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Наладчик оборудования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960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175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Электромонтажник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9956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Электромонтёр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0906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9429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по ремонту оборудования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5026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/ Слесарь-ремонтник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87574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Токарь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2077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вентиляции и кондиционированию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26280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вентиляции и кондиционированию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6926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строительству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2937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Геодезист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4833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холодильному и торговому оборудованию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7272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холодильному и торговому оборудованию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8708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РОЗНИЧНЫЕ МАГАЗИНЫ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8029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розничной сетью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7956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магазина  / гипермаркета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2144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директора магазина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55497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магазином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3328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3176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0955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планограмме / Специалист по разработке планограмм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5809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отделом в магазине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4458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6404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Работник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795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стойки информации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6497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сервисной зоны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7747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торгового зала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7627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Мясник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548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кассир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0951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Кассир-контролер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7163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продажам в розничных точках / Продавец-консультант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2533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Товаровед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3588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 dirty="0">
                          <a:effectLst/>
                        </a:rPr>
                        <a:t>Менеджер по работе с поставщиками</a:t>
                      </a:r>
                      <a:endParaRPr lang="ru-RU" sz="1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6649970"/>
                  </a:ext>
                </a:extLst>
              </a:tr>
            </a:tbl>
          </a:graphicData>
        </a:graphic>
      </p:graphicFrame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83723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583723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583723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583723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583723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583723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5422900" y="-53419375"/>
          <a:ext cx="303591" cy="826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1">
                  <a:extLst>
                    <a:ext uri="{9D8B030D-6E8A-4147-A177-3AD203B41FA5}">
                      <a16:colId xmlns:a16="http://schemas.microsoft.com/office/drawing/2014/main" val="2524049994"/>
                    </a:ext>
                  </a:extLst>
                </a:gridCol>
                <a:gridCol w="272360">
                  <a:extLst>
                    <a:ext uri="{9D8B030D-6E8A-4147-A177-3AD203B41FA5}">
                      <a16:colId xmlns:a16="http://schemas.microsoft.com/office/drawing/2014/main" val="301953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Код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Позиция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9489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РУКОВОДИТЕЛИ ВЫСШЕГО ЗВЕНА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7157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Генеральный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1275571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генерального директора / Директор по операционному управлению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475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развитию бизнеса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0727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Коммерческий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2462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филиала/представительства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294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ПЕРСОНАЛ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4029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849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 (со знанием иностранного языка)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6921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9105167"/>
                  </a:ext>
                </a:extLst>
              </a:tr>
              <a:tr h="27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(со знанием иностранного языка)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6194750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7798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(со знанием иностранного языка)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692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7075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Ресепшионист / Секретарь на ресепшн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0894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базы данных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0266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Переводчик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3710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договорного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1560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договорного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1324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3521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5896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архивом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1104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Архивариус / Архивист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889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Супервайзер по транспорту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0637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Офисный водитель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141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Персональный водитель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9582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Уборщица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8948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Повар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242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Пекарь / Кондитер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575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Курьер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6237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службы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7416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Охранник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6489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охране труда и технике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6024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пожарной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1787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эксплуатации зданий и сооружений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6272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ОБСЛУЖИВАНИЕ КЛИЕНТОВ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2626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обслуживанию клиентов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9314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обработке заказов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1954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8885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5458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проектам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1461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сервисному обслуживанию и поддержке продукции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4218686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ремонту и обслуживанию оборудования / Сервисный инженер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4195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клиентами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4620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3750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поддержки / Оператор </a:t>
                      </a:r>
                      <a:r>
                        <a:rPr lang="en-US" sz="100" u="none" strike="noStrike">
                          <a:effectLst/>
                        </a:rPr>
                        <a:t>Call-center 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9288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РЕГИОНАЛЬНОЕ РАЗВИТИЕ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05513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регионального развития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6978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2292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региональных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3477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210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ФИНАНСЫ И БУХГАЛТЕРИЯ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549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7020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бухгалтер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196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главного бухгалтера / Старший бухгалтер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5409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по расчету заработной платы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1845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на участке,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6359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бухгалтер,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1353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5300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3717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1131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управленческому учету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2159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управленческому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6926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42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4584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Кредитный 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5384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дебиторской задолжностью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666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657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Внутренний аудитор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6107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налогообложению / Бухгалтер по налогам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2682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контролер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915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планово-экономического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3932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экономист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805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3945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 по труду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2372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Риск-менеджер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896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ценообразованию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3823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0229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РАБОТА С ПЕРСОНАЛОМ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856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персоналу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3018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специалист по работе с персоналом (HR Generalist)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221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персоналом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3335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059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компенсаций и льгот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635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льготам и компенсациям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5050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льготам и компенсациям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4098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2432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6376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Тренинг-менеджер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8889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поиску и подбору персонала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3214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иностранными сотрудниками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8218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408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кадров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6882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кадровому делопроизводству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696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ЗАКУПКИ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7460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закупкам и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2351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закупок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619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8634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5033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СКЛАД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1359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складским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8389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складом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6618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управлению складскими запасами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5583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8822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сортировки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9018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стока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8321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оператор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28765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терминала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0682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склада / Контролер по учету товара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8071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зоны хранения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6630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мезонина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2226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набора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6261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промышленной упаковке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9562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5392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6263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обработке грузов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5819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складскому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2198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Кладовщик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8143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9247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Маркировщик / Стикировщик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9404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 погрузчика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9331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Грузчик на складе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472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5127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ЛОГИСТИКА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8157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транспортным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017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логистики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7439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логистической службы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1833748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отправке / движению товаров / Специалист по транспортной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0995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отгрузки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3221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4933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1356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отдела доставки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8395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Диспетчер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6506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Водитель-экспедитор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6055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1507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мультимодальным перевозкам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102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ТАМОЖЕННОЕ ОФОРМЛЕНИЕ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030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внешнеэкономической деятельности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4799892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таможенному оформлению / Таможенный брокер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4378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КООРДИНАЦИЯ И КОНТРОЛЬ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0287316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безопасности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9095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ревизионного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686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документообороту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7092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МАРКЕТИНГ И СВЯЗИ С ОБЩЕСТВЕННОСТЬЮ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812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маркетингу и связям с общественностью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2508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связям с общественностью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6956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рекламе и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9313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продукту / торговой марке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646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Бренд-менеджер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621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внутренним коммуникациям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6489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проекта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0659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4698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213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поддержке веб-сайтов компании (Интернет и Интранет)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1799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Дизайнер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4438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маркетинга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99346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Тренер по продукту/услуге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1286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Промоутер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9184769"/>
                  </a:ext>
                </a:extLst>
              </a:tr>
              <a:tr h="27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ИНФОРМАЦИОННЫЕ СИСТЕМЫ И ТЕХНОЛОГИИ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0522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информационным системам и технологиям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5941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информационных систем и технологий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943644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руководителя отдела информационных систем и технологий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910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0027900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3537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9583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внедрения и сопровождения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8762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консультант по внедрению и сопровождению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8522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Консультант по внедрению и сопровождению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3044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/ </a:t>
                      </a:r>
                      <a:r>
                        <a:rPr lang="en-US" sz="100" u="none" strike="noStrike">
                          <a:effectLst/>
                        </a:rPr>
                        <a:t>Programmer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2272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6365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1994574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тестированию программного обеспечения (автоматизированное тестирование)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9768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Системный администратор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689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информационной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5404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0675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юридического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3531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1541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4656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441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ПРОДАЖИ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7234175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продажам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6335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9204900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продажам (зона ответственности - часть России)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598291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один или несколько городов)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5832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(стажер) / Помощник менеджера по продажам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8231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часть города)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7759023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ключевыми клиентами (зона ответственности - один или несколько городов)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0454836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торговых представителей (зона ответственности -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7505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Торговый представитель (зона ответственности - небольшая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3350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представитель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0542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по мерчендайзингу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8715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Визуальный 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8832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4552765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отдела телемаркетинга / Руководитель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2313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 телемаркетинга / Оператор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3850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поддержке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847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004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Медицинский представитель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1817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продаж и бизнес-информации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1563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ПРОИЗВОДСТВО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0626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производству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0613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Инженер-проектировщик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0660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Инженер-конструктор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9317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планированию производства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688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планированию производства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4121145"/>
                  </a:ext>
                </a:extLst>
              </a:tr>
              <a:tr h="27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производственной системы / Менеджер по бережливому 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6965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4008535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контролю качества / Начальник лаборатории / Супервайзер по контролю качества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9010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контролю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1282109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контролю качества / Контролер отдела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8105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сертификации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0944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Лаборант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87035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цеха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5926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4693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7005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станков с ПУ (ЧПУ)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9379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Рабочий-станочник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924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механосборочных работ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4868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по сборке металлоконструкций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8402167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(наиболее квалифицированный)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9331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5650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(неквалифицированный) / Фасовщик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0242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Упаковщик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91653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(автоматизированная система)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7799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 (вспомогательное производство)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5626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ручной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5726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автоматической 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6482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Газорезчик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9742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Маляр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3039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ТЕХНИЧЕСКОЕ ОБСЛУЖИВАНИЕ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4463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Технический директор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7189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инженер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19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6324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энергетик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8166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технолог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858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0224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Инженер-энергетик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7562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Инженер-электрик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7790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Инженер-технолог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712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Техник / Оператор котельной / Сантехник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8662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АСУ ТП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7119385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КИПиА / Инженер-электроник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4565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Наладчик оборудования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6295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860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Электромонтажник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4689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Электромонтёр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3270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4043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по ремонту оборудования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8669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/ Слесарь-ремонтник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2099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Токарь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8600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вентиляции и кондиционированию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014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вентиляции и кондиционированию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7578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строительству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7301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Геодезист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88500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холодильному и торговому оборудованию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8344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холодильному и торговому оборудованию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7287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РОЗНИЧНЫЕ МАГАЗИНЫ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5077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розничной сетью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0506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магазина  / гипермаркета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1214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директора магазина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1728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магазином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7283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7705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4788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планограмме / Специалист по разработке планограмм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8730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отделом в магазине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7051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455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Работник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100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стойки информации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8858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сервисной зоны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5748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торгового зала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1215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Мясник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83518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кассир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470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Кассир-контролер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7740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продажам в розничных точках / Продавец-консультант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607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Товаровед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609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 dirty="0">
                          <a:effectLst/>
                        </a:rPr>
                        <a:t>Менеджер по работе с поставщиками</a:t>
                      </a:r>
                      <a:endParaRPr lang="ru-RU" sz="1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9342431"/>
                  </a:ext>
                </a:extLst>
              </a:tr>
            </a:tbl>
          </a:graphicData>
        </a:graphic>
      </p:graphicFrame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83723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583723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583723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583723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583723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583723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6357938" y="113087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357938" y="112706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357938" y="113277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6357938" y="112896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6357938" y="113658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6357938" y="113277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6357938" y="113849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6357938" y="113468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398352" y="7498"/>
            <a:ext cx="7919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+mj-lt"/>
              </a:rPr>
              <a:t>Список исследованных позиций 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52904"/>
              </p:ext>
            </p:extLst>
          </p:nvPr>
        </p:nvGraphicFramePr>
        <p:xfrm>
          <a:off x="348208" y="782764"/>
          <a:ext cx="5489030" cy="4512261"/>
        </p:xfrm>
        <a:graphic>
          <a:graphicData uri="http://schemas.openxmlformats.org/drawingml/2006/table">
            <a:tbl>
              <a:tblPr/>
              <a:tblGrid>
                <a:gridCol w="476825">
                  <a:extLst>
                    <a:ext uri="{9D8B030D-6E8A-4147-A177-3AD203B41FA5}">
                      <a16:colId xmlns:a16="http://schemas.microsoft.com/office/drawing/2014/main" val="775568828"/>
                    </a:ext>
                  </a:extLst>
                </a:gridCol>
                <a:gridCol w="5012205">
                  <a:extLst>
                    <a:ext uri="{9D8B030D-6E8A-4147-A177-3AD203B41FA5}">
                      <a16:colId xmlns:a16="http://schemas.microsoft.com/office/drawing/2014/main" val="864487373"/>
                    </a:ext>
                  </a:extLst>
                </a:gridCol>
              </a:tblGrid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13.10.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Программист 1С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69292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13.11.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Администратор 1С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76688"/>
                  </a:ext>
                </a:extLst>
              </a:tr>
              <a:tr h="20013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13.12.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Инженер по тестированию программного обеспечения (автоматизированное тестирование)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623712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13.13.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Системный администратор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972731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13.14.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информационной безопасности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750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13.15.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поддержке пользователей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512599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13.16.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Администратор баз данных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3846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13.17.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Системный аналитик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651879"/>
                  </a:ext>
                </a:extLst>
              </a:tr>
              <a:tr h="185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ЮРИСТЫ /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LAWYERS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649038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14.1.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Руководитель юридического отдела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82856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14.2.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Старший юрист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245581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14.3.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Юрист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079598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14.4.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Младший юрист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075634"/>
                  </a:ext>
                </a:extLst>
              </a:tr>
              <a:tr h="185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ПРОДАЖИ /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SALES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573975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15.1.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Директор по продажам (зона ответственности - вся Россия)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67771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15.2.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Руководитель отдела продаж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23417"/>
                  </a:ext>
                </a:extLst>
              </a:tr>
              <a:tr h="27186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15.3.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Региональный менеджер по продажам (зона ответственности - часть России, напр. Поволжье, Сибирь и т.д.)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95136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15.4.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продажам (зона ответственности - один или несколько городов)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17643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15.5.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продажам (стажер) / Помощник менеджера по продажам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920430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15.6.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продажам (зона ответственности - часть города)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59561"/>
                  </a:ext>
                </a:extLst>
              </a:tr>
              <a:tr h="27186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15.7.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работе с ключевыми клиентами (зона ответственности - один или несколько городов)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30158"/>
                  </a:ext>
                </a:extLst>
              </a:tr>
              <a:tr h="16930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15.8.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Руководитель группы торговых представителей (зона ответственности - часть города)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00335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15.9.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Торговый представитель (зона ответственности - небольшая часть города)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218835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15.10.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Региональный представитель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05938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15.11.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Мерчендайзер</a:t>
                      </a:r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19656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15.12.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Инженер по поддержке продаж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707549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15.13.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Администратор продаж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88296"/>
                  </a:ext>
                </a:extLst>
              </a:tr>
              <a:tr h="146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15.14.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Аналитик продаж и бизнес-информации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650037"/>
                  </a:ext>
                </a:extLst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972158"/>
              </p:ext>
            </p:extLst>
          </p:nvPr>
        </p:nvGraphicFramePr>
        <p:xfrm>
          <a:off x="6357937" y="911864"/>
          <a:ext cx="5443537" cy="4838053"/>
        </p:xfrm>
        <a:graphic>
          <a:graphicData uri="http://schemas.openxmlformats.org/drawingml/2006/table">
            <a:tbl>
              <a:tblPr/>
              <a:tblGrid>
                <a:gridCol w="472873">
                  <a:extLst>
                    <a:ext uri="{9D8B030D-6E8A-4147-A177-3AD203B41FA5}">
                      <a16:colId xmlns:a16="http://schemas.microsoft.com/office/drawing/2014/main" val="525058830"/>
                    </a:ext>
                  </a:extLst>
                </a:gridCol>
                <a:gridCol w="4970664">
                  <a:extLst>
                    <a:ext uri="{9D8B030D-6E8A-4147-A177-3AD203B41FA5}">
                      <a16:colId xmlns:a16="http://schemas.microsoft.com/office/drawing/2014/main" val="1657085227"/>
                    </a:ext>
                  </a:extLst>
                </a:gridCol>
              </a:tblGrid>
              <a:tr h="1811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ПРОИЗВОДСТВО /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MANUFACTURING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985426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Управляющий / Директор фабрики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95826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Директор по производству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820102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Инженер-проектировщик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47086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Инженер-конструктор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683834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Супервайзер по производственному планированию и анализу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185052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планированию производства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0918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планированию производства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558048"/>
                  </a:ext>
                </a:extLst>
              </a:tr>
              <a:tr h="27056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оптимизации производственной системы / Менеджер по бережливому производству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441684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Эколог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717405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16.10.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Микробиолог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450834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16.11.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Химик ОКК / Химик-аналитик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458837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16.12.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Инженер-метролог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691984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16.13.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Лаборант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69792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16.14.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Начальник цеха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994469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16.15.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Начальник смены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029304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16.16.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Мастер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181606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16.17.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Оператор станков с ПУ (ЧПУ)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79691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16.18.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Рабочий-станочник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632857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16.19.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Слесарь механосборочных работ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011293"/>
                  </a:ext>
                </a:extLst>
              </a:tr>
              <a:tr h="26563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16.20.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Оператор автоматизированной производственной линии (наиболее квалифицированный)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606179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16.21.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Оператор автоматизированной производственной линии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945314"/>
                  </a:ext>
                </a:extLst>
              </a:tr>
              <a:tr h="27056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16.22.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Оператор автоматизированной производственной линии (неквалифицированный) / Фасовщик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3646"/>
                  </a:ext>
                </a:extLst>
              </a:tr>
              <a:tr h="26563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16.23.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Оператор неавтоматизированной производственной линии (наиболее квалифицированный)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882929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16.24.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Упаковщик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770752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16.25.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Комплектовщик (неавтоматизированная система)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97355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16.26.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Рабочий (вспомогательное производство)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015911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16.27.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Сварщик ручной и полуавтоматической сварки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22138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16.28.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Сварщик автоматической  и полуавтоматической сварки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160114"/>
                  </a:ext>
                </a:extLst>
              </a:tr>
              <a:tr h="1433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16.29.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Маляр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29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4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79850" y="-53419375"/>
          <a:ext cx="577736" cy="829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51">
                  <a:extLst>
                    <a:ext uri="{9D8B030D-6E8A-4147-A177-3AD203B41FA5}">
                      <a16:colId xmlns:a16="http://schemas.microsoft.com/office/drawing/2014/main" val="32075417"/>
                    </a:ext>
                  </a:extLst>
                </a:gridCol>
                <a:gridCol w="272534">
                  <a:extLst>
                    <a:ext uri="{9D8B030D-6E8A-4147-A177-3AD203B41FA5}">
                      <a16:colId xmlns:a16="http://schemas.microsoft.com/office/drawing/2014/main" val="404860513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975455097"/>
                    </a:ext>
                  </a:extLst>
                </a:gridCol>
                <a:gridCol w="248551">
                  <a:extLst>
                    <a:ext uri="{9D8B030D-6E8A-4147-A177-3AD203B41FA5}">
                      <a16:colId xmlns:a16="http://schemas.microsoft.com/office/drawing/2014/main" val="14135521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Код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Позиция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u="none" strike="noStrike">
                          <a:effectLst/>
                        </a:rPr>
                        <a:t>Position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2364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РУКОВОДИТЕЛИ ВЫСШЕГО ЗВЕНА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GENERAL MANAGEMENT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6103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Генеральный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General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4038725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генерального директора / Директор по операционному управлению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Deputy Director / Operations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649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развитию бизнеса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Business Development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4966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Коммерческий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Commercial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1851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филиала/представительства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Director of the Branch / Representative Office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2109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ПЕРСОНАЛ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ADMINISTRATIVE PERSONNEL 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0764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Administrative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4799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 (со знанием иностранного языка)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Office Manager (with foreign language knowledge)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3322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Office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8557144"/>
                  </a:ext>
                </a:extLst>
              </a:tr>
              <a:tr h="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(со знанием иностранного языка)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Personal Assistant (with foreign language knowledge) / Manager's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8740095"/>
                  </a:ext>
                </a:extLst>
              </a:tr>
              <a:tr h="25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Personal Assistant / Manager's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32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(со знанием иностранного языка)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Secretary (with foreign language knowledge)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2315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Secretary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8943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Ресепшионист / Секретарь на ресепшн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Receptionist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3131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базы данных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Database Operator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5684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Переводчик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Interpreter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9801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договорного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Contract Department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21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договорного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Contract Department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944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Tender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7506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Tender Department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035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архивом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Archive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0226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Архивариус / Архивист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Registrar / Archivist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9588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Супервайзер по транспорту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Transport Supervisor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5571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Офисный водитель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Office Driver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9041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Персональный водитель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Personal Driver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799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Уборщица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Office Cleaner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1168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Повар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Cook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696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Пекарь / Кондитер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Baker / Pastry-cook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05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Курьер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Courier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059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службы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Security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578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Охранник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Security Guard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0895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охране труда и технике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Health and Safety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827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пожарной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Fire Safety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366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эксплуатации зданий и сооружений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Engineer of Building and Construction Management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213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ОБСЛУЖИВАНИЕ КЛИЕНТОВ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CLIENT SERVICE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4131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обслуживанию клиентов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Customer Service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1565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обработке заказов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Order Processing Office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4092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Claims Office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0659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Project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3490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проектам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Project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0439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сервисному обслуживанию и поддержке продукции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Regional Service (Maintenance) Manager / Product Support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9066019"/>
                  </a:ext>
                </a:extLst>
              </a:tr>
              <a:tr h="269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ремонту и обслуживанию оборудования / Сервисный инженер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Equipment Repair and Maintenance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9585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клиентами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Customer Service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5351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Claims Handling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039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поддержки / Оператор </a:t>
                      </a:r>
                      <a:r>
                        <a:rPr lang="en-US" sz="100" u="none" strike="noStrike">
                          <a:effectLst/>
                        </a:rPr>
                        <a:t>Call-center 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Support Operator/ </a:t>
                      </a:r>
                      <a:r>
                        <a:rPr lang="ru-RU" sz="100" u="none" strike="noStrike">
                          <a:effectLst/>
                        </a:rPr>
                        <a:t>С</a:t>
                      </a:r>
                      <a:r>
                        <a:rPr lang="en-US" sz="100" u="none" strike="noStrike">
                          <a:effectLst/>
                        </a:rPr>
                        <a:t>all </a:t>
                      </a:r>
                      <a:r>
                        <a:rPr lang="ru-RU" sz="100" u="none" strike="noStrike">
                          <a:effectLst/>
                        </a:rPr>
                        <a:t>С</a:t>
                      </a:r>
                      <a:r>
                        <a:rPr lang="en-US" sz="100" u="none" strike="noStrike">
                          <a:effectLst/>
                        </a:rPr>
                        <a:t>enter Operator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7523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РЕГИОНАЛЬНОЕ РАЗВИТИЕ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REGIONAL DEVELOPMENT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906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регионального развития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Regional Development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493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Analyst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7484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региональных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Regional Sales Coordinator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9997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Regional Development Department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6066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ФИНАНСЫ И БУХГАЛТЕРИЯ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FINANCE AND ACCOUNT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4409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Financial Officer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3081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бухгалтер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Accountant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5944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главного бухгалтера / Старший бухгалтер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Deputy Chief Accountant / Senior Accountant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4894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по расчету заработной платы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Accountant Payroll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5015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на участке,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Accountant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6998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бухгалтер,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Junior Accountant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3641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IFRS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2058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IFRS Expert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1783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IFRS Expert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0132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управленческому учету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Management Accounting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474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управленческому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Management Accounting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272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Treasury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2155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Treasurer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6404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Кредитный 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Credit Controller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6856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дебиторской задолжностью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Accounts Receivable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3731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Financial Analyst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7343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Внутренний аудитор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Internal Auditor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3404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налогообложению / Бухгалтер по налогам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Tax Specialist / Accountant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2686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контролер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Financial Controller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5856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планово-экономического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Planning and Economic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4053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экономист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Economist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7703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Economist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5662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 по труду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Labour Economist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297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Риск-менеджер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Risk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2891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ценообразованию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Pricing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4630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Cashier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6973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РАБОТА С ПЕРСОНАЛОМ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HUMAN RESOURCE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6529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персоналу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HR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788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специалист по работе с персоналом (HR Generalist)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Leading HR Specialist (HR Generalist)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5455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персоналом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HR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650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HR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098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компенсаций и льгот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Compensation and Benefits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9912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льготам и компенсациям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Compensation &amp; Benefits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8431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льготам и компенсациям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Compensation &amp; Benefits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4018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Training, Development and Staff Evaluation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331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Training, Development and Staff Evaluation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6454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Тренинг-менеджер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Training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5801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поиску и подбору персонала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Recruiter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3325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иностранными сотрудниками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Specialist on Collaboration with Foreign Employees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0265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HR Department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5273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кадров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Personnel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6182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кадровому делопроизводству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Bookkeeping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4581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ЗАКУПКИ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PURCHASING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4484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закупкам и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Purchasing and Logistics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1253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закупок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Purchasing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3172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Purchasing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8902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Purchasing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662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СКЛАД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WAREHOUSE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1536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складским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Warehouse Operations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0472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складом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Warehouse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0448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управлению складскими запасами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Storage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3346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Terminal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2833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сортировки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Sorting Shift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7754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стока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Stock Optimization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2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оператор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Operator of the Terminal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2664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терминала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Terminal Operator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7594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склада / Контролер по учету товара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Warehouse Inspector / Warehouse Inventory Count Inspector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867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зоны хранения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Specialist at Storage Area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0435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мезонина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Shift Supervisor at Mezzanine Area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5630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набора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Shift Supervisor of Order Batching Area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6490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промышленной упаковке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Industrial Packaging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3605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Warehouse Administrator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02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Warehouse Coordinator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3042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обработке грузов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Cargo Handling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1251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складскому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Storage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7332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Кладовщик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Warehouse Keeper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4432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PC Operator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101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Маркировщик / Стикировщик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Tagger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78542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 погрузчика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Autoloader Driver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7890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Грузчик на складе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Loader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2239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Packer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292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ЛОГИСТИКА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LOGISTICS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6207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транспортным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Transport Operations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6696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логистики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Logistics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6121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логистической службы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Logistics Service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99297663"/>
                  </a:ext>
                </a:extLst>
              </a:tr>
              <a:tr h="25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отправке / движению товаров / Специалист по транспортной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Manager on Dispatching / Moving Goods / Transport Logistic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6127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отгрузки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Shift Supervisor of Shipping Area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9653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Logistician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3513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Logistician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7412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отдела доставки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Coordinator of Delivery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5313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Диспетчер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Dispatcher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7366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Водитель-экспедитор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Driver (Forwarder)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1230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Forwarder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9695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мультимодальным перевозкам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Multimodal Transportation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8507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ТАМОЖЕННОЕ ОФОРМЛЕНИЕ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CUSTOMS CLEARANCE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3122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внешнеэкономической деятельности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Foreign Economic Activity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4356704"/>
                  </a:ext>
                </a:extLst>
              </a:tr>
              <a:tr h="25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таможенному оформлению / Таможенный брокер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Customs Clearance Specialist/ Customs Broker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6140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КООРДИНАЦИЯ И КОНТРОЛЬ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COORDINATION AND CONTROL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4345437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безопасности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Security Officer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7940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ревизионного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Audit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6683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документообороту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Document Control Coordinator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5864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МАРКЕТИНГ И СВЯЗИ С ОБЩЕСТВЕННОСТЬЮ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MARKETING AND PR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8511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маркетингу и связям с общественностью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Marketing and PR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2114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связям с общественностью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2467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рекламе и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Advertising and Marketing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9358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продукту / торговой марке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Product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0189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Бренд-менеджер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Brand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7793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внутренним коммуникациям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CR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0423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проекта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Project Coordinator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6760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Trade Marketing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4201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Trade Marketing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3082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поддержке веб-сайтов компании (Интернет и Интранет)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Web-sites Support Specialist (Internet and Intranet)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2811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Дизайнер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Designer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0022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маркетинга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Marketing Department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6220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Тренер по продукту/услуге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Trainer on Good/Service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9151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Промоутер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Promoter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5426020"/>
                  </a:ext>
                </a:extLst>
              </a:tr>
              <a:tr h="27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ИНФОРМАЦИОННЫЕ СИСТЕМЫ И ТЕХНОЛОГИИ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IT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8125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информационным системам и технологиям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IT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7735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информационных систем и технологий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IT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4227669"/>
                  </a:ext>
                </a:extLst>
              </a:tr>
              <a:tr h="25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руководителя отдела информационных систем и технологий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Deputy Head of IT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1451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Software Development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8715479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Software Development Project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1651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Software Development Team Leader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747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внедрения и сопровождения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Implementation and Support Group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2143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консультант по внедрению и сопровождению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Consultant on Implementation and Support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966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Консультант по внедрению и сопровождению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Consultant on Implementation and Support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1005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/ </a:t>
                      </a:r>
                      <a:r>
                        <a:rPr lang="en-US" sz="100" u="none" strike="noStrike">
                          <a:effectLst/>
                        </a:rPr>
                        <a:t>Programmer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Programmer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9956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1C Programmer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1974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1C Administrator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5168060"/>
                  </a:ext>
                </a:extLst>
              </a:tr>
              <a:tr h="269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тестированию программного обеспечения (автоматизированное тестирование)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Software Testing Engineer (automated testing)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2802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Системный администратор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System Administrator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5103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информационной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IT Security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9595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LAWYERS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1304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юридического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Legal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482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Lawyer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9289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Lawyer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2571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Junior Lawyer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987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ПРОДАЖИ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8249215"/>
                  </a:ext>
                </a:extLst>
              </a:tr>
              <a:tr h="269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продажам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General Sales Manager / National Sales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0371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Sales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5697052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продажам (зона ответственности - часть России)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Regional Sales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09739377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один или несколько городов)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Area Sales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3546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(стажер) / Помощник менеджера по продажам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 Manager (Trainee) / Sales Manager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8895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часть города)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 Manager 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1619379"/>
                  </a:ext>
                </a:extLst>
              </a:tr>
              <a:tr h="25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ключевыми клиентами (зона ответственности - один или несколько городов)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Key Account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6753870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торговых представителей (зона ответственности -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Supervisor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4077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Торговый представитель (зона ответственности - небольшая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 Representative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6077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представитель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Regional Sales Representative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0251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по мерчендайзингу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Merchandising Coordinator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8603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Визуальный 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Visual Merchandiser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164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Merchandiser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5679189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отдела телемаркетинга / Руководитель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Telemarketing Manager / Head of Call-center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8402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 телемаркетинга / Оператор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Telemarketing Specialist / Operator of Call-center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8054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поддержке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 Support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0442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 Administrator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6473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Медицинский представитель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Medical Representative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7169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продаж и бизнес-информации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 Analyst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3441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ПРОИЗВОДСТВО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228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производству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6100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Инженер-проектировщик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Design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9432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Инженер-конструктор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Constructor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8250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планированию производства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 Planning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686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планированию производства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 Planning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3390004"/>
                  </a:ext>
                </a:extLst>
              </a:tr>
              <a:tr h="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производственной системы / Менеджер по бережливому 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Lean Manufacturing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2349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Ecologist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3839108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контролю качества / Начальник лаборатории / Супервайзер по контролю качества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Quality Control Department / Manager QC /Quality Control Supervisor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2260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контролю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Quality Assurance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6809458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контролю качества / Контролер отдела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Quality Assurance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8148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сертификации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Certification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7171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Лаборант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Laboratory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9181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цеха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Shop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1162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Shift-Head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49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Foreman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632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станков с ПУ (ЧПУ)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NC Workstation Operator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63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Рабочий-станочник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Craftsman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8341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механосборочных работ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Machine Fitter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0828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по сборке металлоконструкций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Fitter Metalworker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7542721"/>
                  </a:ext>
                </a:extLst>
              </a:tr>
              <a:tr h="269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(наиболее квалифицированный)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 Line Operator (the most qualified)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8442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 Line Operator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766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(неквалифицированный) / Фасовщик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 Line Operator (unqualified) 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0640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Упаковщик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Packer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744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(автоматизированная система)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Picker (automated system)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3845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 (вспомогательное производство)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Worker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775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ручной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Welder (manual welding)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9402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автоматической 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Welder (automatic and semi-automatic welding)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7508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Газорезчик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</a:t>
                      </a:r>
                      <a:r>
                        <a:rPr lang="en-US" sz="100" u="none" strike="noStrike">
                          <a:effectLst/>
                        </a:rPr>
                        <a:t>xygen Cutter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7249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Маляр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Painter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454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ТЕХНИЧЕСКОЕ ОБСЛУЖИВАНИЕ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MAINTENANCE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0200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Технический директор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198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инженер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Project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030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Mechanic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4540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энергетик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Power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94424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технолог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Technologist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0280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Mechanical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7728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Инженер-энергетик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Power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9109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Инженер-электрик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Electrical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11837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Инженер-технолог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Manufacturing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3882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Техник / Оператор котельной / Сантехник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Technician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3609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АСУ ТП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Automatic Process Control Systems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0821585"/>
                  </a:ext>
                </a:extLst>
              </a:tr>
              <a:tr h="26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КИПиА / Инженер-электроник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Control-Measuring Equipment and Automatic Engineer/Electronic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0847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Наладчик оборудования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Customer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6635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Electrician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9227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Электромонтажник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Construction Electrician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6151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Электромонтёр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Electrician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3748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Mechanic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5558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по ремонту оборудования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Maintenance Foreman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290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/ Слесарь-ремонтник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Fitter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34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Токарь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Turner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5100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вентиляции и кондиционированию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Chief Ventilation and Air Conditioning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3362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вентиляции и кондиционированию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Ventilation and Air Conditioning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7938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строительству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Construction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9060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Геодезист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Surveyor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5731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холодильному и торговому оборудованию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Engineer on Refrigerating and Trading Equipment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2509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холодильному и торговому оборудованию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Engineer on Refrigerating and Trading Equipment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9063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РОЗНИЧНЫЕ МАГАЗИНЫ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RETAIL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6391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розничной сетью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Retail Chain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47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магазина  / гипермаркета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Store Director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7007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директора магазина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Deputy Store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2721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магазином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Store Manager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2637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Head of Trade Space Planning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432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Manager of Trade Space Planning Department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0295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планограмме / Специалист по разработке планограмм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Planogram Manager / Planogram Design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1094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отделом в магазине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Store Department Manager 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2689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Shop Floor Administrator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2722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Работник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Shop Floor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626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стойки информации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Reception Manager / Service Specialist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6240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сервисной зоны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Service Zone Engineer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6588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торгового зала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Sales Area Controller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518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Мясник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Butcher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404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кассир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Senior Cashier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0407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Кассир-контролер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Cashier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8091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продажам в розничных точках / Продавец-консультант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Retail Specialist / Shop Assistant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379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Товаровед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Commodity Expert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9849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поставщиками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 dirty="0">
                          <a:effectLst/>
                        </a:rPr>
                        <a:t>Supplier Manager</a:t>
                      </a:r>
                      <a:endParaRPr lang="en-US" sz="1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7237904"/>
                  </a:ext>
                </a:extLst>
              </a:tr>
            </a:tbl>
          </a:graphicData>
        </a:graphic>
      </p:graphicFrame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29418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29418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29418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29418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29418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29418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29418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29418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847013" y="59513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847013" y="59132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847013" y="59704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847013" y="59323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847013" y="60085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847013" y="597042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7847013" y="60275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7847013" y="59894788"/>
            <a:ext cx="466725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2"/>
          </p:nvPr>
        </p:nvSpPr>
        <p:spPr>
          <a:xfrm>
            <a:off x="0" y="6563780"/>
            <a:ext cx="11049000" cy="294220"/>
          </a:xfrm>
          <a:ln>
            <a:noFill/>
          </a:ln>
        </p:spPr>
        <p:txBody>
          <a:bodyPr/>
          <a:lstStyle/>
          <a:p>
            <a:r>
              <a:rPr lang="ru-RU" sz="1200" dirty="0" smtClean="0"/>
              <a:t>ИССЛЕДОВАНИЕ ЗАРАБОТНЫХ ПЛАТ, ЛЬГОТ И КОМПЕНСАЦИЙ</a:t>
            </a:r>
            <a:endParaRPr lang="ru-RU" sz="1200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422900" y="-53419375"/>
          <a:ext cx="303591" cy="826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1">
                  <a:extLst>
                    <a:ext uri="{9D8B030D-6E8A-4147-A177-3AD203B41FA5}">
                      <a16:colId xmlns:a16="http://schemas.microsoft.com/office/drawing/2014/main" val="3766359001"/>
                    </a:ext>
                  </a:extLst>
                </a:gridCol>
                <a:gridCol w="272360">
                  <a:extLst>
                    <a:ext uri="{9D8B030D-6E8A-4147-A177-3AD203B41FA5}">
                      <a16:colId xmlns:a16="http://schemas.microsoft.com/office/drawing/2014/main" val="10527924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Код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Позиция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4687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РУКОВОДИТЕЛИ ВЫСШЕГО ЗВЕНА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8139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Генеральный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4609987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генерального директора / Директор по операционному управлению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392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развитию бизнеса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3936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Коммерческий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4844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филиала/представительства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3116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ПЕРСОНАЛ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2444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5749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 (со знанием иностранного языка)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2363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1288702"/>
                  </a:ext>
                </a:extLst>
              </a:tr>
              <a:tr h="27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(со знанием иностранного языка)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6292529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1159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(со знанием иностранного языка)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7419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8267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Ресепшионист / Секретарь на ресепшн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2116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базы данных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6090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Переводчик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6310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договорного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2293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договорного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9628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2180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0562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архивом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0774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Архивариус / Архивист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9625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Супервайзер по транспорту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268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Офисный водитель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3454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Персональный водитель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3782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Уборщица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8811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Повар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8196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Пекарь / Кондитер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11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Курьер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3294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службы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17704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Охранник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7035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охране труда и технике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6862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пожарной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7084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эксплуатации зданий и сооружений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7085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ОБСЛУЖИВАНИЕ КЛИЕНТОВ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5784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обслуживанию клиентов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289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обработке заказов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0652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9709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3637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проектам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013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сервисному обслуживанию и поддержке продукции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1893094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ремонту и обслуживанию оборудования / Сервисный инженер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63979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клиентами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79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1752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поддержки / Оператор </a:t>
                      </a:r>
                      <a:r>
                        <a:rPr lang="en-US" sz="100" u="none" strike="noStrike">
                          <a:effectLst/>
                        </a:rPr>
                        <a:t>Call-center 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8325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РЕГИОНАЛЬНОЕ РАЗВИТИЕ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5320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регионального развития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3002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1101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региональных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1441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6242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ФИНАНСЫ И БУХГАЛТЕРИЯ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7984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7125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бухгалтер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6320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главного бухгалтера / Старший бухгалтер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049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по расчету заработной платы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3032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на участке,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0015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бухгалтер,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5143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7188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8574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5852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управленческому учету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8412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управленческому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870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1084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2088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Кредитный 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2398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дебиторской задолжностью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93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8495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Внутренний аудитор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8392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налогообложению / Бухгалтер по налогам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8198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контролер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2702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планово-экономического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1853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экономист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2626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9804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 по труду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1568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Риск-менеджер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9040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ценообразованию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207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1611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РАБОТА С ПЕРСОНАЛОМ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5109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персоналу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924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специалист по работе с персоналом (HR Generalist)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6315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персоналом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9454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0223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компенсаций и льгот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1864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льготам и компенсациям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8082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льготам и компенсациям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9635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0486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2573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Тренинг-менеджер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4504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поиску и подбору персонала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4948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иностранными сотрудниками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7933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2635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кадров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7296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кадровому делопроизводству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7637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ЗАКУПКИ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8348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закупкам и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9893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закупок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2819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9419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9469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СКЛАД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855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складским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5510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складом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5940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управлению складскими запасами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4491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5186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сортировки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2143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стока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601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оператор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1585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терминала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9743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склада / Контролер по учету товара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4633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зоны хранения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3041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мезонина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0396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набора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4245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промышленной упаковке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1705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6837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9098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обработке грузов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7651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складскому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1223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Кладовщик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5944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3227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Маркировщик / Стикировщик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5163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 погрузчика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2094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Грузчик на складе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6004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1674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ЛОГИСТИКА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1270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транспортным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3060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логистики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8157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логистической службы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9023047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отправке / движению товаров / Специалист по транспортной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440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отгрузки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9095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0274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0466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отдела доставки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7320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Диспетчер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1759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Водитель-экспедитор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3077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512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мультимодальным перевозкам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1016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ТАМОЖЕННОЕ ОФОРМЛЕНИЕ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8948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внешнеэкономической деятельности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7291116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таможенному оформлению / Таможенный брокер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956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КООРДИНАЦИЯ И КОНТРОЛЬ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2409708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безопасности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2912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ревизионного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6567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документообороту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8658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МАРКЕТИНГ И СВЯЗИ С ОБЩЕСТВЕННОСТЬЮ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87845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маркетингу и связям с общественностью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5701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связям с общественностью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7989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рекламе и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4633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продукту / торговой марке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3637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Бренд-менеджер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119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внутренним коммуникациям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4784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проекта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8492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4043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4668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поддержке веб-сайтов компании (Интернет и Интранет)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4445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Дизайнер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2322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маркетинга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5226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Тренер по продукту/услуге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0705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Промоутер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0834171"/>
                  </a:ext>
                </a:extLst>
              </a:tr>
              <a:tr h="27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ИНФОРМАЦИОННЫЕ СИСТЕМЫ И ТЕХНОЛОГИИ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128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информационным системам и технологиям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1983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информационных систем и технологий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4337969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руководителя отдела информационных систем и технологий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8222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7270436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8407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4712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внедрения и сопровождения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7680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консультант по внедрению и сопровождению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8474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Консультант по внедрению и сопровождению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6456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/ </a:t>
                      </a:r>
                      <a:r>
                        <a:rPr lang="en-US" sz="100" u="none" strike="noStrike">
                          <a:effectLst/>
                        </a:rPr>
                        <a:t>Programmer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5463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80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716138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тестированию программного обеспечения (автоматизированное тестирование)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9808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Системный администратор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0266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информационной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5868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111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юридического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832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9372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0678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2178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ПРОДАЖИ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8013775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продажам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5053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9654670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продажам (зона ответственности - часть России)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2990820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один или несколько городов)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7834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(стажер) / Помощник менеджера по продажам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6546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часть города)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1137262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ключевыми клиентами (зона ответственности - один или несколько городов)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1721013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торговых представителей (зона ответственности -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6299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Торговый представитель (зона ответственности - небольшая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1196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представитель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3832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по мерчендайзингу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3249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Визуальный 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8852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77033472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отдела телемаркетинга / Руководитель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1110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 телемаркетинга / Оператор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2021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поддержке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6303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1548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Медицинский представитель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3151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продаж и бизнес-информации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0004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ПРОИЗВОДСТВО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4889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производству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9296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Инженер-проектировщик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7143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Инженер-конструктор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2602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планированию производства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9028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планированию производства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3233236"/>
                  </a:ext>
                </a:extLst>
              </a:tr>
              <a:tr h="27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производственной системы / Менеджер по бережливому 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8590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1674326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контролю качества / Начальник лаборатории / Супервайзер по контролю качества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9924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контролю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6523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контролю качества / Контролер отдела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4099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сертификации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7617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Лаборант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2702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цеха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5086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2258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8426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станков с ПУ (ЧПУ)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3631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Рабочий-станочник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4347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механосборочных работ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9317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по сборке металлоконструкций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7977880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(наиболее квалифицированный)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6338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8033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(неквалифицированный) / Фасовщик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2158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Упаковщик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2240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(автоматизированная система)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7036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 (вспомогательное производство)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54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ручной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709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автоматической 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60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Газорезчик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0547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Маляр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1051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ТЕХНИЧЕСКОЕ ОБСЛУЖИВАНИЕ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2317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Технический директор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9847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инженер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866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85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энергетик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748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технолог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3074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6136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Инженер-энергетик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2855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Инженер-электрик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8695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Инженер-технолог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1763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Техник / Оператор котельной / Сантехник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4916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АСУ ТП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4578442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КИПиА / Инженер-электроник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6174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Наладчик оборудования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4663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4466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Электромонтажник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476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Электромонтёр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9222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0218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по ремонту оборудования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7512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/ Слесарь-ремонтник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841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Токарь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4600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вентиляции и кондиционированию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1492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вентиляции и кондиционированию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6521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строительству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2794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Геодезист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9713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холодильному и торговому оборудованию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0415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холодильному и торговому оборудованию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1145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РОЗНИЧНЫЕ МАГАЗИНЫ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8558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розничной сетью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6161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магазина  / гипермаркета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098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директора магазина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5427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магазином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1772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5783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7929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планограмме / Специалист по разработке планограмм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042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отделом в магазине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9281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3381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Работник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6836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стойки информации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092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сервисной зоны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0266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торгового зала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223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Мясник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2541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кассир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7845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Кассир-контролер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9217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продажам в розничных точках / Продавец-консультант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88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Товаровед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1450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 dirty="0">
                          <a:effectLst/>
                        </a:rPr>
                        <a:t>Менеджер по работе с поставщиками</a:t>
                      </a:r>
                      <a:endParaRPr lang="ru-RU" sz="1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5583032"/>
                  </a:ext>
                </a:extLst>
              </a:tr>
            </a:tbl>
          </a:graphicData>
        </a:graphic>
      </p:graphicFrame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83723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83723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83723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83723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583723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583723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5422900" y="-53419375"/>
          <a:ext cx="303591" cy="826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1">
                  <a:extLst>
                    <a:ext uri="{9D8B030D-6E8A-4147-A177-3AD203B41FA5}">
                      <a16:colId xmlns:a16="http://schemas.microsoft.com/office/drawing/2014/main" val="859129945"/>
                    </a:ext>
                  </a:extLst>
                </a:gridCol>
                <a:gridCol w="272360">
                  <a:extLst>
                    <a:ext uri="{9D8B030D-6E8A-4147-A177-3AD203B41FA5}">
                      <a16:colId xmlns:a16="http://schemas.microsoft.com/office/drawing/2014/main" val="4150339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Код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Позиция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4634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РУКОВОДИТЕЛИ ВЫСШЕГО ЗВЕНА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057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Генеральный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5355119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генерального директора / Директор по операционному управлению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5678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развитию бизнеса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418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Коммерческий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9904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филиала/представительства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81945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ПЕРСОНАЛ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6422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76652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 (со знанием иностранного языка)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3070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0710594"/>
                  </a:ext>
                </a:extLst>
              </a:tr>
              <a:tr h="27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(со знанием иностранного языка)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7310060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6211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(со знанием иностранного языка)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4920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8909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Ресепшионист / Секретарь на ресепшн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8643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базы данных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0329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Переводчик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9381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договорного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72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договорного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1206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8134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4007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архивом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2045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Архивариус / Архивист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7298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Супервайзер по транспорту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60946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Офисный водитель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5262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Персональный водитель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3958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Уборщица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2604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Повар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8976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Пекарь / Кондитер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5235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Курьер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8207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службы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663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Охранник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0438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охране труда и технике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6424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пожарной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1668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эксплуатации зданий и сооружений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479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ОБСЛУЖИВАНИЕ КЛИЕНТОВ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7848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обслуживанию клиентов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5132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обработке заказов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4365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3693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9400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проектам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1660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сервисному обслуживанию и поддержке продукции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401779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ремонту и обслуживанию оборудования / Сервисный инженер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9929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клиентами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5648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8635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поддержки / Оператор </a:t>
                      </a:r>
                      <a:r>
                        <a:rPr lang="en-US" sz="100" u="none" strike="noStrike">
                          <a:effectLst/>
                        </a:rPr>
                        <a:t>Call-center 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4134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РЕГИОНАЛЬНОЕ РАЗВИТИЕ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52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регионального развития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490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9115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региональных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002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0110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ФИНАНСЫ И БУХГАЛТЕРИЯ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72641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7130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бухгалтер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9075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главного бухгалтера / Старший бухгалтер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2121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по расчету заработной платы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5500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на участке,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2706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бухгалтер,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09644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5967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9906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7335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управленческому учету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7338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управленческому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4598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109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884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Кредитный 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8809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дебиторской задолжностью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2973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9826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Внутренний аудитор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6221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налогообложению / Бухгалтер по налогам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524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контролер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7378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планово-экономического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8662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экономист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33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9397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 по труду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621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Риск-менеджер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0075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ценообразованию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0411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7041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РАБОТА С ПЕРСОНАЛОМ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6274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персоналу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5728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специалист по работе с персоналом (HR Generalist)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80234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персоналом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9980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508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компенсаций и льгот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4052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льготам и компенсациям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8891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льготам и компенсациям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5194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9001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5812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Тренинг-менеджер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6978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поиску и подбору персонала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3704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иностранными сотрудниками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3251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625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кадров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0800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кадровому делопроизводству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5118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ЗАКУПКИ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8153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закупкам и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639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закупок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6820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8960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5542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СКЛАД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9952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складским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3831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складом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7094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управлению складскими запасами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0117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2118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сортировки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33369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стока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95351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оператор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1578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терминала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2472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склада / Контролер по учету товара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0703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зоны хранения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6428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мезонина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3832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набора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2656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промышленной упаковке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9128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5156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8285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обработке грузов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8737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складскому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179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Кладовщик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5526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52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Маркировщик / Стикировщик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2462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 погрузчика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8938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Грузчик на складе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9005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3385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ЛОГИСТИКА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7849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транспортным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0472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логистики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9588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логистической службы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3687790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отправке / движению товаров / Специалист по транспортной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6510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отгрузки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5045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8042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9371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отдела доставки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086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Диспетчер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8019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Водитель-экспедитор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291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0454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мультимодальным перевозкам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2979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ТАМОЖЕННОЕ ОФОРМЛЕНИЕ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80526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внешнеэкономической деятельности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1734186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таможенному оформлению / Таможенный брокер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278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КООРДИНАЦИЯ И КОНТРОЛЬ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62130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безопасности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3749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ревизионного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1369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документообороту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3344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МАРКЕТИНГ И СВЯЗИ С ОБЩЕСТВЕННОСТЬЮ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1544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маркетингу и связям с общественностью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6890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связям с общественностью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9240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рекламе и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939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продукту / торговой марке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2207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Бренд-менеджер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61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внутренним коммуникациям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478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проекта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2825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117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1671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поддержке веб-сайтов компании (Интернет и Интранет)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849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Дизайнер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7727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маркетинга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4822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Тренер по продукту/услуге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9841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Промоутер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4177679"/>
                  </a:ext>
                </a:extLst>
              </a:tr>
              <a:tr h="27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ИНФОРМАЦИОННЫЕ СИСТЕМЫ И ТЕХНОЛОГИИ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5076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информационным системам и технологиям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8804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информационных систем и технологий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1473698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руководителя отдела информационных систем и технологий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5289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8165053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9468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96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внедрения и сопровождения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6936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консультант по внедрению и сопровождению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7306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Консультант по внедрению и сопровождению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4299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/ </a:t>
                      </a:r>
                      <a:r>
                        <a:rPr lang="en-US" sz="100" u="none" strike="noStrike">
                          <a:effectLst/>
                        </a:rPr>
                        <a:t>Programmer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5987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8535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7384940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тестированию программного обеспечения (автоматизированное тестирование)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2197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Системный администратор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0041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информационной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5395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880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юридического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747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4931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1694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2704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ПРОДАЖИ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076369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продажам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7936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7282601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продажам (зона ответственности - часть России)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0503856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один или несколько городов)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1844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(стажер) / Помощник менеджера по продажам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42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часть города)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6338620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ключевыми клиентами (зона ответственности - один или несколько городов)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3895077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торговых представителей (зона ответственности -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651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Торговый представитель (зона ответственности - небольшая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4431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представитель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0413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по мерчендайзингу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4064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Визуальный 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636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2813362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отдела телемаркетинга / Руководитель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6753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 телемаркетинга / Оператор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35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поддержке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642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5212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Медицинский представитель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5944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продаж и бизнес-информации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2363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ПРОИЗВОДСТВО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3913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производству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5635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Инженер-проектировщик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4857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Инженер-конструктор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4763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планированию производства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4898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планированию производства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6821430"/>
                  </a:ext>
                </a:extLst>
              </a:tr>
              <a:tr h="27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производственной системы / Менеджер по бережливому 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053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5356827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контролю качества / Начальник лаборатории / Супервайзер по контролю качества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65927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контролю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5315017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контролю качества / Контролер отдела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01047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сертификации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9458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Лаборант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4394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цеха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6444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2145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0694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станков с ПУ (ЧПУ)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0653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Рабочий-станочник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0316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механосборочных работ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6682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по сборке металлоконструкций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4507986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(наиболее квалифицированный)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8360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3750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(неквалифицированный) / Фасовщик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3376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Упаковщик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4767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(автоматизированная система)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1059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 (вспомогательное производство)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391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ручной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5274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автоматической 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8243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Газорезчик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5807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Маляр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736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ТЕХНИЧЕСКОЕ ОБСЛУЖИВАНИЕ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6061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Технический директор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2167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инженер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675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8680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энергетик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6411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технолог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973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6134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Инженер-энергетик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0286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Инженер-электрик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429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Инженер-технолог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818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Техник / Оператор котельной / Сантехник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2257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АСУ ТП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5349715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КИПиА / Инженер-электроник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4826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Наладчик оборудования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960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175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Электромонтажник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9956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Электромонтёр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0906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9429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по ремонту оборудования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5026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/ Слесарь-ремонтник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87574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Токарь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2077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вентиляции и кондиционированию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26280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вентиляции и кондиционированию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6926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строительству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2937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Геодезист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4833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холодильному и торговому оборудованию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7272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холодильному и торговому оборудованию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8708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РОЗНИЧНЫЕ МАГАЗИНЫ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8029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розничной сетью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7956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магазина  / гипермаркета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2144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директора магазина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55497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магазином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3328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3176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0955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планограмме / Специалист по разработке планограмм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5809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отделом в магазине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4458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6404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Работник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795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стойки информации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6497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сервисной зоны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7747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торгового зала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7627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Мясник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548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кассир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0951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Кассир-контролер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7163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продажам в розничных точках / Продавец-консультант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2533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Товаровед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3588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 dirty="0">
                          <a:effectLst/>
                        </a:rPr>
                        <a:t>Менеджер по работе с поставщиками</a:t>
                      </a:r>
                      <a:endParaRPr lang="ru-RU" sz="1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6649970"/>
                  </a:ext>
                </a:extLst>
              </a:tr>
            </a:tbl>
          </a:graphicData>
        </a:graphic>
      </p:graphicFrame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83723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583723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583723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583723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583723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583723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5422900" y="-53419375"/>
          <a:ext cx="303591" cy="826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1">
                  <a:extLst>
                    <a:ext uri="{9D8B030D-6E8A-4147-A177-3AD203B41FA5}">
                      <a16:colId xmlns:a16="http://schemas.microsoft.com/office/drawing/2014/main" val="2524049994"/>
                    </a:ext>
                  </a:extLst>
                </a:gridCol>
                <a:gridCol w="272360">
                  <a:extLst>
                    <a:ext uri="{9D8B030D-6E8A-4147-A177-3AD203B41FA5}">
                      <a16:colId xmlns:a16="http://schemas.microsoft.com/office/drawing/2014/main" val="301953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Код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Позиция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9489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РУКОВОДИТЕЛИ ВЫСШЕГО ЗВЕНА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7157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Генеральный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1275571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генерального директора / Директор по операционному управлению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475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развитию бизнеса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0727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Коммерческий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2462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филиала/представительства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294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ПЕРСОНАЛ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4029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Административный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849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 (со знанием иностранного языка)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6921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Офис-Менеджер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9105167"/>
                  </a:ext>
                </a:extLst>
              </a:tr>
              <a:tr h="27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(со знанием иностранного языка)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6194750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Личный ассистент / Помощник руководителя / Ассистент руководителя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7798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(со знанием иностранного языка)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692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Секретарь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7075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Ресепшионист / Секретарь на ресепшн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0894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базы данных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0266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Переводчик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3710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договорного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1560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договорного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1324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3521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тендерного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5896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архивом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1104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Архивариус / Архивист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889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Супервайзер по транспорту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0637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Офисный водитель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141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Персональный водитель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9582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Уборщица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8948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Повар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242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Пекарь / Кондитер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575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Курьер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6237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службы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7416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Охранник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6489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охране труда и технике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6024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пожарной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1787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2.28.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эксплуатации зданий и сооружений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6272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ОБСЛУЖИВАНИЕ КЛИЕНТОВ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2626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обслуживанию клиентов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9314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обработке заказов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1954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8885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5458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проектам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91461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сервисному обслуживанию и поддержке продукции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4218686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ремонту и обслуживанию оборудования / Сервисный инженер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4195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клиентами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4620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претензиями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3750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поддержки / Оператор </a:t>
                      </a:r>
                      <a:r>
                        <a:rPr lang="en-US" sz="100" u="none" strike="noStrike">
                          <a:effectLst/>
                        </a:rPr>
                        <a:t>Call-center 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9288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РЕГИОНАЛЬНОЕ РАЗВИТИЕ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05513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регионального развития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6978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2292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региональных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3477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210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ФИНАНСЫ И БУХГАЛТЕРИЯ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549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Директор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7020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бухгалтер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196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главного бухгалтера / Старший бухгалтер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5409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по расчету заработной платы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1845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Бухгалтер на участке,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6359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бухгалтер, РСБУ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1353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5300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3717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МСФО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1131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управленческому учету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2159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управленческому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6926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42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казначейства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4584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Кредитный 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5384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дебиторской задолжностью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666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аналитик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657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Внутренний аудитор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6107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налогообложению / Бухгалтер по налогам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2682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Финансовый контролер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915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планово-экономического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3932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экономист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805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3945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Экономист по труду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2372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Риск-менеджер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896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ценообразованию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3823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5.26.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0229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РАБОТА С ПЕРСОНАЛОМ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856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персоналу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3018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специалист по работе с персоналом (HR Generalist)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221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персоналом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3335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059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компенсаций и льгот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635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льготам и компенсациям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5050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льготам и компенсациям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4098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2432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обучению, развитию и оценке персонала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6376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Тренинг-менеджер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8889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поиску и подбору персонала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3214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работе с иностранными сотрудниками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8218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по работе с персоналом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408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кадров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6882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кадровому делопроизводству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6961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ЗАКУПКИ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7460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закупкам и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2351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закупок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619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8634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закупкам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5033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СКЛАД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1359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складским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8389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складом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6618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управлению складскими запасами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5583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8822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сортировки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9018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стока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8321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оператор терминала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28765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терминала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0682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склада / Контролер по учету товара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8071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зоны хранения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6630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мезонина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2226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набора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6261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промышленной упаковке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9562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5392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склада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6263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обработке грузов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5819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складскому учету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2198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Кладовщик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8143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9247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Маркировщик / Стикировщик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9404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 погрузчика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9331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Грузчик на складе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472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8.23.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5127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ЛОГИСТИКА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8157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транспортным операциям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017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логистики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7439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логистической службы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1833748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отправке / движению товаров / Специалист по транспортной логистике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0995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смены зоны отгрузки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3221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4933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Логист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1356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отдела доставки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8395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Диспетчер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6506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Водитель-экспедитор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6055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Экспедитор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1507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9.12.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мультимодальным перевозкам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102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ТАМОЖЕННОЕ ОФОРМЛЕНИЕ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030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внешнеэкономической деятельности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4799892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10.2.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таможенному оформлению / Таможенный брокер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4378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КООРДИНАЦИЯ И КОНТРОЛЬ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0287316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безопасности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9095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ревизионного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686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11.3.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документообороту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7092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МАРКЕТИНГ И СВЯЗИ С ОБЩЕСТВЕННОСТЬЮ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812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маркетингу и связям с общественностью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2508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связям с общественностью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6956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рекламе и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9313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продукту / торговой марке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646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Бренд-менеджер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621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внутренним коммуникациям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6489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проекта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0659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4698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торговому маркетингу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213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поддержке веб-сайтов компании (Интернет и Интранет)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1799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Дизайнер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4438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Ассистент отдела маркетинга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99346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Тренер по продукту/услуге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1286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12.14.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Промоутер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9184769"/>
                  </a:ext>
                </a:extLst>
              </a:tr>
              <a:tr h="27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ИНФОРМАЦИОННЫЕ СИСТЕМЫ И ТЕХНОЛОГИИ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0522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информационным системам и технологиям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5941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информационных систем и технологий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943644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руководителя отдела информационных систем и технологий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910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0027900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проекта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3537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по разработке программного обеспечения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9583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внедрения и сопровождения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8762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консультант по внедрению и сопровождению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8522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Консультант по внедрению и сопровождению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3044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/ </a:t>
                      </a:r>
                      <a:r>
                        <a:rPr lang="en-US" sz="100" u="none" strike="noStrike">
                          <a:effectLst/>
                        </a:rPr>
                        <a:t>Programmer</a:t>
                      </a:r>
                      <a:endParaRPr lang="en-US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2272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Программист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6365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1С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1994574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тестированию программного обеспечения (автоматизированное тестирование)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9768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Системный администратор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689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13.15.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информационной безопасности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5404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0675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юридического отдела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3531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1541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Юрист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4656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14.4.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Младший юрист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441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ПРОДАЖИ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7234175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продажам (зона ответственности - вся Россия)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6335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9204900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менеджер по продажам (зона ответственности - часть России)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598291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один или несколько городов)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5832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(стажер) / Помощник менеджера по продажам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8231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продажам (зона ответственности - часть города)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7759023"/>
                  </a:ext>
                </a:extLst>
              </a:tr>
              <a:tr h="25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работе с ключевыми клиентами (зона ответственности - один или несколько городов)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0454836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группы торговых представителей (зона ответственности -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7505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Торговый представитель (зона ответственности - небольшая часть города)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3350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Региональный представитель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0542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Координатор по мерчендайзингу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8715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Визуальный 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8832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Мерчендайзер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4552765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отдела телемаркетинга / Руководитель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2313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отдела телемаркетинга / Оператор call-центра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3850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поддержке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847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продаж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004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Медицинский представитель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1817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15.19.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Аналитик продаж и бизнес-информации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1563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ПРОИЗВОДСТВО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0626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производству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0613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Инженер-проектировщик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0660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Инженер-конструктор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9317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планированию производства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688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планированию производства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4121145"/>
                  </a:ext>
                </a:extLst>
              </a:tr>
              <a:tr h="27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оптимизации производственной системы / Менеджер по бережливому производству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6965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Эколог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4008535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отдела по контролю качества / Начальник лаборатории / Супервайзер по контролю качества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9010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контролю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1282109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контролю качества / Контролер отдела качества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8105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сертификации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0944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Лаборант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87035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цеха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5926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Начальник смены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4693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7005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станков с ПУ (ЧПУ)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9379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Рабочий-станочник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924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механосборочных работ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4868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по сборке металлоконструкций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8402167"/>
                  </a:ext>
                </a:extLst>
              </a:tr>
              <a:tr h="26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(наиболее квалифицированный)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9331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5650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Оператор производственной линии (неквалифицированный) / Фасовщик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0242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Упаковщик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91653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Комплектовщик (автоматизированная система)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7799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Рабочий (вспомогательное производство)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5626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ручной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5726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Сварщик автоматической  и полуавтоматической сварки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6482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Газорезчик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9742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16.29.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Маляр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3039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ТЕХНИЧЕСКОЕ ОБСЛУЖИВАНИЕ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4463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Технический директор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7189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инженер проекта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19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6324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энергетик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8166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Главный технолог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858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0224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Инженер-энергетик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7562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Инженер-электрик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7790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Инженер-технолог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712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Техник / Оператор котельной / Сантехник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8662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АСУ ТП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7119385"/>
                  </a:ext>
                </a:extLst>
              </a:tr>
              <a:tr h="261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КИПиА / Инженер-электроник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4565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Наладчик оборудования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6295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860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Электромонтажник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4689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Электромонтёр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3270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Механик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4043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Мастер по ремонту оборудования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8669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Слесарь / Слесарь-ремонтник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2099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Токарь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08600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вентиляции и кондиционированию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014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вентиляции и кондиционированию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7578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по строительству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7301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Геодезист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88500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Ведущий инженер по холодильному и торговому оборудованию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8344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17.26.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по холодильному и торговому оборудованию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7287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РОЗНИЧНЫЕ МАГАЗИНЫ</a:t>
                      </a:r>
                      <a:endParaRPr lang="ru-RU" sz="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5077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розничной сетью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0506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Директор магазина  / гипермаркета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1214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Заместитель директора магазина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1728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Управляющий магазином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7283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Руководитель отдела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7705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планирования торгового пространства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4788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по планограмме / Специалист по разработке планограмм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8730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Заведующий отделом в магазине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7051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Администратор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455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18.10.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Работник торгового зала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100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18.11.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Менеджер стойки информации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8858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18.12.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Инженер сервисной зоны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5748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18.13.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Контролер торгового зала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1215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18.14.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Мясник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83518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18.15.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Старший кассир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470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18.16.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Кассир-контролер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7740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18.17.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Специалист по продажам в розничных точках / Продавец-консультант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607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18.18.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Товаровед 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609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>
                          <a:effectLst/>
                        </a:rPr>
                        <a:t>18.19.</a:t>
                      </a:r>
                      <a:endParaRPr lang="ru-RU" sz="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" u="none" strike="noStrike" dirty="0">
                          <a:effectLst/>
                        </a:rPr>
                        <a:t>Менеджер по работе с поставщиками</a:t>
                      </a:r>
                      <a:endParaRPr lang="ru-RU" sz="1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99342431"/>
                  </a:ext>
                </a:extLst>
              </a:tr>
            </a:tbl>
          </a:graphicData>
        </a:graphic>
      </p:graphicFrame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837238" y="59513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5837238" y="59132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5837238" y="59323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5837238" y="60085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837238" y="597042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5837238" y="60275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5837238" y="59894788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6357938" y="113087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357938" y="112706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357938" y="113277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6357938" y="112896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6357938" y="113658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6357938" y="1132776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6357938" y="113849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6357938" y="113468150"/>
            <a:ext cx="933450" cy="0"/>
          </a:xfrm>
          <a:prstGeom prst="rect">
            <a:avLst/>
          </a:prstGeom>
          <a:gradFill rotWithShape="1">
            <a:gsLst>
              <a:gs pos="0">
                <a:srgbClr val="00B0C7"/>
              </a:gs>
              <a:gs pos="100000">
                <a:srgbClr val="61BF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398352" y="7498"/>
            <a:ext cx="7919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+mj-lt"/>
              </a:rPr>
              <a:t>Список исследованных позиций </a:t>
            </a: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623446"/>
              </p:ext>
            </p:extLst>
          </p:nvPr>
        </p:nvGraphicFramePr>
        <p:xfrm>
          <a:off x="719393" y="808713"/>
          <a:ext cx="5884753" cy="5590500"/>
        </p:xfrm>
        <a:graphic>
          <a:graphicData uri="http://schemas.openxmlformats.org/drawingml/2006/table">
            <a:tbl>
              <a:tblPr/>
              <a:tblGrid>
                <a:gridCol w="511201">
                  <a:extLst>
                    <a:ext uri="{9D8B030D-6E8A-4147-A177-3AD203B41FA5}">
                      <a16:colId xmlns:a16="http://schemas.microsoft.com/office/drawing/2014/main" val="1860336651"/>
                    </a:ext>
                  </a:extLst>
                </a:gridCol>
                <a:gridCol w="5373552">
                  <a:extLst>
                    <a:ext uri="{9D8B030D-6E8A-4147-A177-3AD203B41FA5}">
                      <a16:colId xmlns:a16="http://schemas.microsoft.com/office/drawing/2014/main" val="3671315003"/>
                    </a:ext>
                  </a:extLst>
                </a:gridCol>
              </a:tblGrid>
              <a:tr h="2820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ОТДЕЛ ИССЛЕДОВАНИЙ И РАЗРАБОТОК / R&amp;D DEPARTMENT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231703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17.1.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Директор отдела исследований и разработок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08381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17.2.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Руководитель группы отдела исследований и разработок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40843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17.3.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R&amp;D </a:t>
                      </a:r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/ </a:t>
                      </a:r>
                      <a:r>
                        <a:rPr lang="en-US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R&amp;D </a:t>
                      </a:r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Технолог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490076"/>
                  </a:ext>
                </a:extLst>
              </a:tr>
              <a:tr h="2820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КОНТРОЛЬ КАЧЕСТВА / QUALITY ASSURANCE AND CONTROL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84997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18.1.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Директор по качеству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01291"/>
                  </a:ext>
                </a:extLst>
              </a:tr>
              <a:tr h="2754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18.2.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Начальник отдела по контролю качества / Начальник лаборатории / Супервайзер по контролю качества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019158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18.3.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Менеджер по контролю качества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964187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18.4.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контролю качества / Контролер отдела качества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26969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18.5.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сертификации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653479"/>
                  </a:ext>
                </a:extLst>
              </a:tr>
              <a:tr h="1721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ТЕХНИЧЕСКОЕ ОБСЛУЖИВАНИЕ /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MAINTENANCE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39340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Технический директор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21170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Главный инженер проекта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57431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Главный механик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697965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Главный энергетик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224929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Главный технолог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100973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Инженер-механик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47282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Инженер-энергетик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769117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Инженер-электрик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561241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Инженер-технолог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338644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19.10.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Техник / Оператор котельной / Сантехник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054590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19.11.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Инженер по АСУ ТП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626520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19.12.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Инженер </a:t>
                      </a:r>
                      <a:r>
                        <a:rPr lang="ru-RU" sz="8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КИПиА</a:t>
                      </a:r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 / Инженер-электроник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962198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19.13.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Наладчик оборудования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09664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19.14.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Электрик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467576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19.15.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Электромонтажник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43719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19.16.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Электромонтёр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060026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19.17.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Механик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791155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19.18.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Мастер по ремонту оборудования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06121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19.19.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Слесарь / Слесарь-ремонтник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427143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19.20.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Токарь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204767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19.21.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Инженер по вентиляции и кондиционированию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86496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19.22.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Директор по строительству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837936"/>
                  </a:ext>
                </a:extLst>
              </a:tr>
              <a:tr h="1721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РОЗНИЧНЫЕ МАГАЗИНЫ / 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RETAIL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73422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20.1.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Заместитель директора магазина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64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975502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20.2.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Управляющий магазином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802442"/>
                  </a:ext>
                </a:extLst>
              </a:tr>
              <a:tr h="1377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20.3.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</a:rPr>
                        <a:t>Специалист по продажам в розничных точках / Продавец-консультант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45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3">
      <a:dk1>
        <a:srgbClr val="28132D"/>
      </a:dk1>
      <a:lt1>
        <a:srgbClr val="FFFFFF"/>
      </a:lt1>
      <a:dk2>
        <a:srgbClr val="B1608E"/>
      </a:dk2>
      <a:lt2>
        <a:srgbClr val="95AF5C"/>
      </a:lt2>
      <a:accent1>
        <a:srgbClr val="50275A"/>
      </a:accent1>
      <a:accent2>
        <a:srgbClr val="764E80"/>
      </a:accent2>
      <a:accent3>
        <a:srgbClr val="B1608E"/>
      </a:accent3>
      <a:accent4>
        <a:srgbClr val="95AF5C"/>
      </a:accent4>
      <a:accent5>
        <a:srgbClr val="B6CCB1"/>
      </a:accent5>
      <a:accent6>
        <a:srgbClr val="FFFFFF"/>
      </a:accent6>
      <a:hlink>
        <a:srgbClr val="50275A"/>
      </a:hlink>
      <a:folHlink>
        <a:srgbClr val="800080"/>
      </a:folHlink>
    </a:clrScheme>
    <a:fontScheme name="H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A6A5112-CA3B-41E3-85E8-CBBAAFD7FA23}" vid="{BE557FA4-6F50-4DD4-B8B9-579954D52D1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4510</TotalTime>
  <Words>16546</Words>
  <Application>Microsoft Office PowerPoint</Application>
  <PresentationFormat>Широкоэкранный</PresentationFormat>
  <Paragraphs>5632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Open Sans Extrabold</vt:lpstr>
      <vt:lpstr>Roboto Regular</vt:lpstr>
      <vt:lpstr>Verdana</vt:lpstr>
      <vt:lpstr>Тема1</vt:lpstr>
      <vt:lpstr>Презентация PowerPoint</vt:lpstr>
      <vt:lpstr>Презентация PowerPoint</vt:lpstr>
      <vt:lpstr>Презентация PowerPoint</vt:lpstr>
      <vt:lpstr>ВСЯ СОВОКУПНОСТЬ  ДАННЫХ РАЗБИТА НА ВЫБОРКИ: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ФОРМАТ ОТЧЕТА: ЗАРАБОТНЫЕ ПЛАТЫ</vt:lpstr>
      <vt:lpstr>ФОРМАТ ОТЧЕТА: ЗАРАБОТНЫЕ ПЛАТЫ</vt:lpstr>
      <vt:lpstr>ФОРМАТ ОТЧЕТА: ПОЛИТИКИ,  ЛЬГОТЫ И КОМПЕНСАЦИИ</vt:lpstr>
      <vt:lpstr>Презентация PowerPoint</vt:lpstr>
      <vt:lpstr>ОБЗОРЫ ПОЗВОЛЯЮТ </vt:lpstr>
      <vt:lpstr>НАШИ 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Долгих Наталья</dc:creator>
  <cp:lastModifiedBy>Брижак Юлия</cp:lastModifiedBy>
  <cp:revision>197</cp:revision>
  <dcterms:created xsi:type="dcterms:W3CDTF">2018-01-24T08:16:29Z</dcterms:created>
  <dcterms:modified xsi:type="dcterms:W3CDTF">2019-04-15T08:30:03Z</dcterms:modified>
</cp:coreProperties>
</file>